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145706112" r:id="rId5"/>
    <p:sldId id="2145706136" r:id="rId6"/>
    <p:sldId id="2145706138" r:id="rId7"/>
    <p:sldId id="2145706140" r:id="rId8"/>
    <p:sldId id="2145706141" r:id="rId9"/>
    <p:sldId id="2145706142" r:id="rId10"/>
    <p:sldId id="2145706153" r:id="rId11"/>
    <p:sldId id="2145706144" r:id="rId12"/>
    <p:sldId id="2145706146" r:id="rId13"/>
    <p:sldId id="2145706147" r:id="rId14"/>
    <p:sldId id="2145706131" r:id="rId15"/>
    <p:sldId id="2145706148" r:id="rId16"/>
    <p:sldId id="2145706149" r:id="rId17"/>
    <p:sldId id="2145706150" r:id="rId18"/>
    <p:sldId id="2145706151" r:id="rId19"/>
    <p:sldId id="2145706152" r:id="rId20"/>
    <p:sldId id="2145706133" r:id="rId21"/>
    <p:sldId id="21457061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104F0C-8BF9-D306-42AE-1EE5886E233E}" name="Roth, Christina" initials="RC" userId="S::christina.roth@manpowergroup.com::52d6c265-802e-44ac-92b4-8209a1ad8999" providerId="AD"/>
  <p188:author id="{D7DB590C-7169-AD03-3ECF-050E60AA3BAF}" name="Stanley, Brittany" initials="SB" userId="S::brittany.stanley@manpowergroup.com::e31d83bd-3aac-4a9c-8461-d6ae86e449d6" providerId="AD"/>
  <p188:author id="{7AE4F851-8931-B812-070E-5C873B9F7FE0}" name="Rippinger, Thomas" initials="RT" userId="S::thomas.rippinger@manpowergroup.com::fa97d454-f827-49f8-8fd4-6bb8604afcad" providerId="AD"/>
  <p188:author id="{89664F81-B330-1047-B841-8CBA740D2E44}" name="Grunewald, Lisa" initials="GL" userId="S::lisa.grunewald@manpowergroup.com::0f0b2432-5189-4b22-846f-7301330c2829" providerId="AD"/>
  <p188:author id="{52531184-B69E-0088-48FF-821462F16F3A}" name="Garrett, Mellanie" initials="GM" userId="S::mellanie.garrett@manpowergroup.com::f4aeb8ea-0f03-44e6-ab00-14403bfc0c80" providerId="AD"/>
  <p188:author id="{36BCAF8F-E2EE-6EF0-7B5E-F9C55C014089}" name="Keller, Brenda" initials="KB" userId="S::brenda.keller@manpowergroup.com::605a3839-9657-4985-95e7-89873bea7606" providerId="AD"/>
  <p188:author id="{935FB0B4-D705-A5F7-D4FE-75293B3701C3}" name="Julitz, John" initials="JJ" userId="S::john.julitz@manpowergroup.com::bfe907c2-cac6-43b2-b83c-79075561946e" providerId="AD"/>
  <p188:author id="{BAC12ACB-48BB-6D33-93C5-012BF6547E23}" name="Spude, Lauren" initials="SL" userId="S::lauren.spude@manpowergroup.com::07f004b4-e1bf-4061-8aad-a30ba627de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15F"/>
    <a:srgbClr val="FD7519"/>
    <a:srgbClr val="4BAAB1"/>
    <a:srgbClr val="8BB153"/>
    <a:srgbClr val="A0333F"/>
    <a:srgbClr val="FF7914"/>
    <a:srgbClr val="588A58"/>
    <a:srgbClr val="ED5348"/>
    <a:srgbClr val="F9EE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5473"/>
  </p:normalViewPr>
  <p:slideViewPr>
    <p:cSldViewPr snapToGrid="0">
      <p:cViewPr varScale="1">
        <p:scale>
          <a:sx n="59" d="100"/>
          <a:sy n="59" d="100"/>
        </p:scale>
        <p:origin x="900" y="60"/>
      </p:cViewPr>
      <p:guideLst/>
    </p:cSldViewPr>
  </p:slideViewPr>
  <p:notesTextViewPr>
    <p:cViewPr>
      <p:scale>
        <a:sx n="1" d="1"/>
        <a:sy n="1" d="1"/>
      </p:scale>
      <p:origin x="0" y="0"/>
    </p:cViewPr>
  </p:notesTextViewPr>
  <p:notesViewPr>
    <p:cSldViewPr snapToGrid="0">
      <p:cViewPr>
        <p:scale>
          <a:sx n="1" d="2"/>
          <a:sy n="1" d="2"/>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dLbl>
              <c:idx val="0"/>
              <c:tx>
                <c:rich>
                  <a:bodyPr/>
                  <a:lstStyle/>
                  <a:p>
                    <a:r>
                      <a:rPr lang="en-US" dirty="0"/>
                      <a:t>26 %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D5B-CB46-AEA3-2DEAB71F8DA3}"/>
                </c:ext>
              </c:extLst>
            </c:dLbl>
            <c:spPr>
              <a:noFill/>
              <a:ln>
                <a:noFill/>
              </a:ln>
              <a:effectLst/>
            </c:spPr>
            <c:txPr>
              <a:bodyPr rot="0" spcFirstLastPara="1" vertOverflow="overflow" horzOverflow="overflow"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26</c:v>
                </c:pt>
              </c:numCache>
            </c:numRef>
          </c:val>
          <c:extLst>
            <c:ext xmlns:c16="http://schemas.microsoft.com/office/drawing/2014/chart" uri="{C3380CC4-5D6E-409C-BE32-E72D297353CC}">
              <c16:uniqueId val="{00000001-8D5B-CB46-AEA3-2DEAB71F8DA3}"/>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dLbl>
              <c:idx val="0"/>
              <c:tx>
                <c:rich>
                  <a:bodyPr/>
                  <a:lstStyle/>
                  <a:p>
                    <a:r>
                      <a:rPr lang="en-US" dirty="0"/>
                      <a:t> 21 %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D5B-CB46-AEA3-2DEAB71F8D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21</c:v>
                </c:pt>
              </c:numCache>
            </c:numRef>
          </c:val>
          <c:extLst>
            <c:ext xmlns:c16="http://schemas.microsoft.com/office/drawing/2014/chart" uri="{C3380CC4-5D6E-409C-BE32-E72D297353CC}">
              <c16:uniqueId val="{00000003-8D5B-CB46-AEA3-2DEAB71F8DA3}"/>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a:solidFill>
                          <a:schemeClr val="bg1"/>
                        </a:solidFill>
                      </a:rPr>
                      <a:t>28 %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D5B-CB46-AEA3-2DEAB71F8DA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28</c:v>
                </c:pt>
              </c:numCache>
            </c:numRef>
          </c:val>
          <c:extLst>
            <c:ext xmlns:c16="http://schemas.microsoft.com/office/drawing/2014/chart" uri="{C3380CC4-5D6E-409C-BE32-E72D297353CC}">
              <c16:uniqueId val="{00000005-8D5B-CB46-AEA3-2DEAB71F8DA3}"/>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 20 %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D5B-CB46-AEA3-2DEAB71F8D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20</c:v>
                </c:pt>
              </c:numCache>
            </c:numRef>
          </c:val>
          <c:extLst>
            <c:ext xmlns:c16="http://schemas.microsoft.com/office/drawing/2014/chart" uri="{C3380CC4-5D6E-409C-BE32-E72D297353CC}">
              <c16:uniqueId val="{00000007-8D5B-CB46-AEA3-2DEAB71F8DA3}"/>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i="0" dirty="0">
                        <a:solidFill>
                          <a:schemeClr val="bg1"/>
                        </a:solidFill>
                      </a:rPr>
                      <a:t>18 %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9.9994100884550963E-2"/>
                      <c:h val="0.11388144534573713"/>
                    </c:manualLayout>
                  </c15:layout>
                  <c15:showDataLabelsRange val="0"/>
                </c:ext>
                <c:ext xmlns:c16="http://schemas.microsoft.com/office/drawing/2014/chart" uri="{C3380CC4-5D6E-409C-BE32-E72D297353CC}">
                  <c16:uniqueId val="{00000008-8D5B-CB46-AEA3-2DEAB71F8DA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18</c:v>
                </c:pt>
              </c:numCache>
            </c:numRef>
          </c:val>
          <c:extLst>
            <c:ext xmlns:c16="http://schemas.microsoft.com/office/drawing/2014/chart" uri="{C3380CC4-5D6E-409C-BE32-E72D297353CC}">
              <c16:uniqueId val="{00000009-8D5B-CB46-AEA3-2DEAB71F8DA3}"/>
            </c:ext>
          </c:extLst>
        </c:ser>
        <c:dLbls>
          <c:dLblPos val="ctr"/>
          <c:showLegendKey val="0"/>
          <c:showVal val="1"/>
          <c:showCatName val="0"/>
          <c:showSerName val="0"/>
          <c:showPercent val="0"/>
          <c:showBubbleSize val="0"/>
        </c:dLbls>
        <c:gapWidth val="48"/>
        <c:overlap val="-17"/>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28</c:v>
                </c:pt>
                <c:pt idx="1">
                  <c:v>72</c:v>
                </c:pt>
              </c:numCache>
            </c:numRef>
          </c:val>
          <c:extLst>
            <c:ext xmlns:c16="http://schemas.microsoft.com/office/drawing/2014/chart" uri="{C3380CC4-5D6E-409C-BE32-E72D297353CC}">
              <c16:uniqueId val="{00000004-8E10-4F9F-A213-C7846E91D2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60261537811069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13</c:v>
                </c:pt>
                <c:pt idx="1">
                  <c:v>87</c:v>
                </c:pt>
              </c:numCache>
            </c:numRef>
          </c:val>
          <c:extLst>
            <c:ext xmlns:c16="http://schemas.microsoft.com/office/drawing/2014/chart" uri="{C3380CC4-5D6E-409C-BE32-E72D297353CC}">
              <c16:uniqueId val="{00000004-8E10-4F9F-A213-C7846E91D2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14</c:v>
                </c:pt>
                <c:pt idx="1">
                  <c:v>86</c:v>
                </c:pt>
              </c:numCache>
            </c:numRef>
          </c:val>
          <c:extLst>
            <c:ext xmlns:c16="http://schemas.microsoft.com/office/drawing/2014/chart" uri="{C3380CC4-5D6E-409C-BE32-E72D297353CC}">
              <c16:uniqueId val="{00000004-8E10-4F9F-A213-C7846E91D2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57204733027315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17</c:v>
                </c:pt>
                <c:pt idx="1">
                  <c:v>81</c:v>
                </c:pt>
              </c:numCache>
            </c:numRef>
          </c:val>
          <c:extLst>
            <c:ext xmlns:c16="http://schemas.microsoft.com/office/drawing/2014/chart" uri="{C3380CC4-5D6E-409C-BE32-E72D297353CC}">
              <c16:uniqueId val="{00000004-8E10-4F9F-A213-C7846E91D2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28</c:v>
                </c:pt>
                <c:pt idx="1">
                  <c:v>72</c:v>
                </c:pt>
              </c:numCache>
            </c:numRef>
          </c:val>
          <c:extLst>
            <c:ext xmlns:c16="http://schemas.microsoft.com/office/drawing/2014/chart" uri="{C3380CC4-5D6E-409C-BE32-E72D297353CC}">
              <c16:uniqueId val="{00000004-8E10-4F9F-A213-C7846E91D2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10</c:v>
                </c:pt>
                <c:pt idx="1">
                  <c:v>90</c:v>
                </c:pt>
              </c:numCache>
            </c:numRef>
          </c:val>
          <c:extLst>
            <c:ext xmlns:c16="http://schemas.microsoft.com/office/drawing/2014/chart" uri="{C3380CC4-5D6E-409C-BE32-E72D297353CC}">
              <c16:uniqueId val="{00000004-8E10-4F9F-A213-C7846E91D2C3}"/>
            </c:ext>
          </c:extLst>
        </c:ser>
        <c:ser>
          <c:idx val="1"/>
          <c:order val="1"/>
          <c:tx>
            <c:strRef>
              <c:f>Feuil1!$C$1</c:f>
              <c:strCache>
                <c:ptCount val="1"/>
                <c:pt idx="0">
                  <c:v>gffg</c:v>
                </c:pt>
              </c:strCache>
            </c:strRef>
          </c:tx>
          <c:spPr>
            <a:ln>
              <a:noFill/>
            </a:ln>
          </c:spPr>
          <c:dPt>
            <c:idx val="0"/>
            <c:bubble3D val="0"/>
            <c:spPr>
              <a:gradFill>
                <a:gsLst>
                  <a:gs pos="0">
                    <a:schemeClr val="accent5"/>
                  </a:gs>
                  <a:gs pos="100000">
                    <a:srgbClr val="4BAAB1"/>
                  </a:gs>
                </a:gsLst>
                <a:lin ang="16200000" scaled="1"/>
              </a:gradFill>
              <a:ln w="19050">
                <a:noFill/>
              </a:ln>
              <a:effectLst/>
            </c:spPr>
            <c:extLst>
              <c:ext xmlns:c16="http://schemas.microsoft.com/office/drawing/2014/chart" uri="{C3380CC4-5D6E-409C-BE32-E72D297353CC}">
                <c16:uniqueId val="{00000006-D1FA-4B8A-A340-E60DA7578462}"/>
              </c:ext>
            </c:extLst>
          </c:dPt>
          <c:dPt>
            <c:idx val="1"/>
            <c:bubble3D val="0"/>
            <c:spPr>
              <a:solidFill>
                <a:schemeClr val="bg1"/>
              </a:solidFill>
              <a:ln w="19050">
                <a:noFill/>
              </a:ln>
              <a:effectLst/>
            </c:spPr>
            <c:extLst>
              <c:ext xmlns:c16="http://schemas.microsoft.com/office/drawing/2014/chart" uri="{C3380CC4-5D6E-409C-BE32-E72D297353CC}">
                <c16:uniqueId val="{00000005-D1FA-4B8A-A340-E60DA7578462}"/>
              </c:ext>
            </c:extLst>
          </c:dPt>
          <c:cat>
            <c:strRef>
              <c:f>Feuil1!$A$2:$A$3</c:f>
              <c:strCache>
                <c:ptCount val="2"/>
                <c:pt idx="0">
                  <c:v>1er trim.</c:v>
                </c:pt>
                <c:pt idx="1">
                  <c:v>2e trim.</c:v>
                </c:pt>
              </c:strCache>
            </c:strRef>
          </c:cat>
          <c:val>
            <c:numRef>
              <c:f>Feuil1!$C$2:$C$3</c:f>
              <c:numCache>
                <c:formatCode>General</c:formatCode>
                <c:ptCount val="2"/>
                <c:pt idx="0">
                  <c:v>14</c:v>
                </c:pt>
                <c:pt idx="1">
                  <c:v>82</c:v>
                </c:pt>
              </c:numCache>
            </c:numRef>
          </c:val>
          <c:extLst>
            <c:ext xmlns:c16="http://schemas.microsoft.com/office/drawing/2014/chart" uri="{C3380CC4-5D6E-409C-BE32-E72D297353CC}">
              <c16:uniqueId val="{00000004-D1FA-4B8A-A340-E60DA75784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12</c:v>
                </c:pt>
                <c:pt idx="1">
                  <c:v>88</c:v>
                </c:pt>
              </c:numCache>
            </c:numRef>
          </c:val>
          <c:extLst>
            <c:ext xmlns:c16="http://schemas.microsoft.com/office/drawing/2014/chart" uri="{C3380CC4-5D6E-409C-BE32-E72D297353CC}">
              <c16:uniqueId val="{00000004-8E10-4F9F-A213-C7846E91D2C3}"/>
            </c:ext>
          </c:extLst>
        </c:ser>
        <c:ser>
          <c:idx val="1"/>
          <c:order val="1"/>
          <c:tx>
            <c:strRef>
              <c:f>Feuil1!$C$1</c:f>
              <c:strCache>
                <c:ptCount val="1"/>
                <c:pt idx="0">
                  <c:v>gffg</c:v>
                </c:pt>
              </c:strCache>
            </c:strRef>
          </c:tx>
          <c:spPr>
            <a:ln>
              <a:noFill/>
            </a:ln>
          </c:spPr>
          <c:dPt>
            <c:idx val="0"/>
            <c:bubble3D val="0"/>
            <c:spPr>
              <a:gradFill>
                <a:gsLst>
                  <a:gs pos="0">
                    <a:schemeClr val="accent5"/>
                  </a:gs>
                  <a:gs pos="100000">
                    <a:srgbClr val="4BAAB1"/>
                  </a:gs>
                </a:gsLst>
                <a:lin ang="16200000" scaled="1"/>
              </a:gradFill>
              <a:ln w="19050">
                <a:noFill/>
              </a:ln>
              <a:effectLst/>
            </c:spPr>
            <c:extLst>
              <c:ext xmlns:c16="http://schemas.microsoft.com/office/drawing/2014/chart" uri="{C3380CC4-5D6E-409C-BE32-E72D297353CC}">
                <c16:uniqueId val="{00000006-D1FA-4B8A-A340-E60DA7578462}"/>
              </c:ext>
            </c:extLst>
          </c:dPt>
          <c:dPt>
            <c:idx val="1"/>
            <c:bubble3D val="0"/>
            <c:spPr>
              <a:solidFill>
                <a:schemeClr val="bg1"/>
              </a:solidFill>
              <a:ln w="19050">
                <a:noFill/>
              </a:ln>
              <a:effectLst/>
            </c:spPr>
            <c:extLst>
              <c:ext xmlns:c16="http://schemas.microsoft.com/office/drawing/2014/chart" uri="{C3380CC4-5D6E-409C-BE32-E72D297353CC}">
                <c16:uniqueId val="{00000005-D1FA-4B8A-A340-E60DA7578462}"/>
              </c:ext>
            </c:extLst>
          </c:dPt>
          <c:cat>
            <c:strRef>
              <c:f>Feuil1!$A$2:$A$3</c:f>
              <c:strCache>
                <c:ptCount val="2"/>
                <c:pt idx="0">
                  <c:v>1er trim.</c:v>
                </c:pt>
                <c:pt idx="1">
                  <c:v>2e trim.</c:v>
                </c:pt>
              </c:strCache>
            </c:strRef>
          </c:cat>
          <c:val>
            <c:numRef>
              <c:f>Feuil1!$C$2:$C$3</c:f>
              <c:numCache>
                <c:formatCode>General</c:formatCode>
                <c:ptCount val="2"/>
                <c:pt idx="0">
                  <c:v>13</c:v>
                </c:pt>
                <c:pt idx="1">
                  <c:v>84</c:v>
                </c:pt>
              </c:numCache>
            </c:numRef>
          </c:val>
          <c:extLst>
            <c:ext xmlns:c16="http://schemas.microsoft.com/office/drawing/2014/chart" uri="{C3380CC4-5D6E-409C-BE32-E72D297353CC}">
              <c16:uniqueId val="{00000004-D1FA-4B8A-A340-E60DA75784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15</c:v>
                </c:pt>
                <c:pt idx="1">
                  <c:v>85</c:v>
                </c:pt>
              </c:numCache>
            </c:numRef>
          </c:val>
          <c:extLst>
            <c:ext xmlns:c16="http://schemas.microsoft.com/office/drawing/2014/chart" uri="{C3380CC4-5D6E-409C-BE32-E72D297353CC}">
              <c16:uniqueId val="{00000004-8E10-4F9F-A213-C7846E91D2C3}"/>
            </c:ext>
          </c:extLst>
        </c:ser>
        <c:ser>
          <c:idx val="1"/>
          <c:order val="1"/>
          <c:tx>
            <c:strRef>
              <c:f>Feuil1!$C$1</c:f>
              <c:strCache>
                <c:ptCount val="1"/>
                <c:pt idx="0">
                  <c:v>gffg</c:v>
                </c:pt>
              </c:strCache>
            </c:strRef>
          </c:tx>
          <c:spPr>
            <a:ln>
              <a:noFill/>
            </a:ln>
          </c:spPr>
          <c:dPt>
            <c:idx val="0"/>
            <c:bubble3D val="0"/>
            <c:spPr>
              <a:gradFill>
                <a:gsLst>
                  <a:gs pos="0">
                    <a:schemeClr val="accent5"/>
                  </a:gs>
                  <a:gs pos="100000">
                    <a:srgbClr val="4BAAB1"/>
                  </a:gs>
                </a:gsLst>
                <a:lin ang="16200000" scaled="1"/>
              </a:gradFill>
              <a:ln w="19050">
                <a:noFill/>
              </a:ln>
              <a:effectLst/>
            </c:spPr>
            <c:extLst>
              <c:ext xmlns:c16="http://schemas.microsoft.com/office/drawing/2014/chart" uri="{C3380CC4-5D6E-409C-BE32-E72D297353CC}">
                <c16:uniqueId val="{00000006-D1FA-4B8A-A340-E60DA7578462}"/>
              </c:ext>
            </c:extLst>
          </c:dPt>
          <c:dPt>
            <c:idx val="1"/>
            <c:bubble3D val="0"/>
            <c:spPr>
              <a:solidFill>
                <a:schemeClr val="bg1"/>
              </a:solidFill>
              <a:ln w="19050">
                <a:noFill/>
              </a:ln>
              <a:effectLst/>
            </c:spPr>
            <c:extLst>
              <c:ext xmlns:c16="http://schemas.microsoft.com/office/drawing/2014/chart" uri="{C3380CC4-5D6E-409C-BE32-E72D297353CC}">
                <c16:uniqueId val="{00000005-D1FA-4B8A-A340-E60DA7578462}"/>
              </c:ext>
            </c:extLst>
          </c:dPt>
          <c:cat>
            <c:strRef>
              <c:f>Feuil1!$A$2:$A$3</c:f>
              <c:strCache>
                <c:ptCount val="2"/>
                <c:pt idx="0">
                  <c:v>1er trim.</c:v>
                </c:pt>
                <c:pt idx="1">
                  <c:v>2e trim.</c:v>
                </c:pt>
              </c:strCache>
            </c:strRef>
          </c:cat>
          <c:val>
            <c:numRef>
              <c:f>Feuil1!$C$2:$C$3</c:f>
              <c:numCache>
                <c:formatCode>General</c:formatCode>
                <c:ptCount val="2"/>
                <c:pt idx="0">
                  <c:v>17</c:v>
                </c:pt>
                <c:pt idx="1">
                  <c:v>68</c:v>
                </c:pt>
              </c:numCache>
            </c:numRef>
          </c:val>
          <c:extLst>
            <c:ext xmlns:c16="http://schemas.microsoft.com/office/drawing/2014/chart" uri="{C3380CC4-5D6E-409C-BE32-E72D297353CC}">
              <c16:uniqueId val="{00000004-D1FA-4B8A-A340-E60DA75784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32</c:v>
                </c:pt>
                <c:pt idx="1">
                  <c:v>68</c:v>
                </c:pt>
              </c:numCache>
            </c:numRef>
          </c:val>
          <c:extLst>
            <c:ext xmlns:c16="http://schemas.microsoft.com/office/drawing/2014/chart" uri="{C3380CC4-5D6E-409C-BE32-E72D297353CC}">
              <c16:uniqueId val="{00000004-8E10-4F9F-A213-C7846E91D2C3}"/>
            </c:ext>
          </c:extLst>
        </c:ser>
        <c:ser>
          <c:idx val="1"/>
          <c:order val="1"/>
          <c:tx>
            <c:strRef>
              <c:f>Feuil1!$C$1</c:f>
              <c:strCache>
                <c:ptCount val="1"/>
                <c:pt idx="0">
                  <c:v>gffg</c:v>
                </c:pt>
              </c:strCache>
            </c:strRef>
          </c:tx>
          <c:spPr>
            <a:ln>
              <a:noFill/>
            </a:ln>
          </c:spPr>
          <c:dPt>
            <c:idx val="0"/>
            <c:bubble3D val="0"/>
            <c:spPr>
              <a:gradFill>
                <a:gsLst>
                  <a:gs pos="0">
                    <a:schemeClr val="accent5"/>
                  </a:gs>
                  <a:gs pos="100000">
                    <a:srgbClr val="4BAAB1"/>
                  </a:gs>
                </a:gsLst>
                <a:lin ang="16200000" scaled="1"/>
              </a:gradFill>
              <a:ln w="19050">
                <a:noFill/>
              </a:ln>
              <a:effectLst/>
            </c:spPr>
            <c:extLst>
              <c:ext xmlns:c16="http://schemas.microsoft.com/office/drawing/2014/chart" uri="{C3380CC4-5D6E-409C-BE32-E72D297353CC}">
                <c16:uniqueId val="{00000006-D1FA-4B8A-A340-E60DA7578462}"/>
              </c:ext>
            </c:extLst>
          </c:dPt>
          <c:dPt>
            <c:idx val="1"/>
            <c:bubble3D val="0"/>
            <c:spPr>
              <a:solidFill>
                <a:schemeClr val="bg1"/>
              </a:solidFill>
              <a:ln w="19050">
                <a:noFill/>
              </a:ln>
              <a:effectLst/>
            </c:spPr>
            <c:extLst>
              <c:ext xmlns:c16="http://schemas.microsoft.com/office/drawing/2014/chart" uri="{C3380CC4-5D6E-409C-BE32-E72D297353CC}">
                <c16:uniqueId val="{00000005-D1FA-4B8A-A340-E60DA7578462}"/>
              </c:ext>
            </c:extLst>
          </c:dPt>
          <c:cat>
            <c:strRef>
              <c:f>Feuil1!$A$2:$A$3</c:f>
              <c:strCache>
                <c:ptCount val="2"/>
                <c:pt idx="0">
                  <c:v>1er trim.</c:v>
                </c:pt>
                <c:pt idx="1">
                  <c:v>2e trim.</c:v>
                </c:pt>
              </c:strCache>
            </c:strRef>
          </c:cat>
          <c:val>
            <c:numRef>
              <c:f>Feuil1!$C$2:$C$3</c:f>
              <c:numCache>
                <c:formatCode>General</c:formatCode>
                <c:ptCount val="2"/>
                <c:pt idx="0">
                  <c:v>28</c:v>
                </c:pt>
                <c:pt idx="1">
                  <c:v>61</c:v>
                </c:pt>
              </c:numCache>
            </c:numRef>
          </c:val>
          <c:extLst>
            <c:ext xmlns:c16="http://schemas.microsoft.com/office/drawing/2014/chart" uri="{C3380CC4-5D6E-409C-BE32-E72D297353CC}">
              <c16:uniqueId val="{00000004-D1FA-4B8A-A340-E60DA75784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7B7A-4C66-8B61-D92758FBFE2C}"/>
              </c:ext>
            </c:extLst>
          </c:dPt>
          <c:dPt>
            <c:idx val="1"/>
            <c:bubble3D val="0"/>
            <c:spPr>
              <a:solidFill>
                <a:schemeClr val="bg1"/>
              </a:solidFill>
              <a:ln w="19050">
                <a:noFill/>
              </a:ln>
              <a:effectLst/>
            </c:spPr>
            <c:extLst>
              <c:ext xmlns:c16="http://schemas.microsoft.com/office/drawing/2014/chart" uri="{C3380CC4-5D6E-409C-BE32-E72D297353CC}">
                <c16:uniqueId val="{00000003-7B7A-4C66-8B61-D92758FBFE2C}"/>
              </c:ext>
            </c:extLst>
          </c:dPt>
          <c:cat>
            <c:strRef>
              <c:f>Feuil1!$A$2:$A$3</c:f>
              <c:strCache>
                <c:ptCount val="2"/>
                <c:pt idx="0">
                  <c:v>1er trim.</c:v>
                </c:pt>
                <c:pt idx="1">
                  <c:v>2e trim.</c:v>
                </c:pt>
              </c:strCache>
            </c:strRef>
          </c:cat>
          <c:val>
            <c:numRef>
              <c:f>Feuil1!$B$2:$B$3</c:f>
              <c:numCache>
                <c:formatCode>General</c:formatCode>
                <c:ptCount val="2"/>
                <c:pt idx="0">
                  <c:v>32</c:v>
                </c:pt>
                <c:pt idx="1">
                  <c:v>68</c:v>
                </c:pt>
              </c:numCache>
            </c:numRef>
          </c:val>
          <c:extLst>
            <c:ext xmlns:c16="http://schemas.microsoft.com/office/drawing/2014/chart" uri="{C3380CC4-5D6E-409C-BE32-E72D297353CC}">
              <c16:uniqueId val="{00000004-7B7A-4C66-8B61-D92758FBFE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8E10-4F9F-A213-C7846E91D2C3}"/>
              </c:ext>
            </c:extLst>
          </c:dPt>
          <c:dPt>
            <c:idx val="1"/>
            <c:bubble3D val="0"/>
            <c:spPr>
              <a:solidFill>
                <a:schemeClr val="bg1"/>
              </a:solidFill>
              <a:ln w="19050">
                <a:noFill/>
              </a:ln>
              <a:effectLst/>
            </c:spPr>
            <c:extLst>
              <c:ext xmlns:c16="http://schemas.microsoft.com/office/drawing/2014/chart" uri="{C3380CC4-5D6E-409C-BE32-E72D297353CC}">
                <c16:uniqueId val="{00000003-8E10-4F9F-A213-C7846E91D2C3}"/>
              </c:ext>
            </c:extLst>
          </c:dPt>
          <c:cat>
            <c:strRef>
              <c:f>Feuil1!$A$2:$A$3</c:f>
              <c:strCache>
                <c:ptCount val="2"/>
                <c:pt idx="0">
                  <c:v>1er trim.</c:v>
                </c:pt>
                <c:pt idx="1">
                  <c:v>2e trim.</c:v>
                </c:pt>
              </c:strCache>
            </c:strRef>
          </c:cat>
          <c:val>
            <c:numRef>
              <c:f>Feuil1!$B$2:$B$3</c:f>
              <c:numCache>
                <c:formatCode>General</c:formatCode>
                <c:ptCount val="2"/>
                <c:pt idx="0">
                  <c:v>41</c:v>
                </c:pt>
                <c:pt idx="1">
                  <c:v>59</c:v>
                </c:pt>
              </c:numCache>
            </c:numRef>
          </c:val>
          <c:extLst>
            <c:ext xmlns:c16="http://schemas.microsoft.com/office/drawing/2014/chart" uri="{C3380CC4-5D6E-409C-BE32-E72D297353CC}">
              <c16:uniqueId val="{00000004-8E10-4F9F-A213-C7846E91D2C3}"/>
            </c:ext>
          </c:extLst>
        </c:ser>
        <c:ser>
          <c:idx val="1"/>
          <c:order val="1"/>
          <c:tx>
            <c:strRef>
              <c:f>Feuil1!$C$1</c:f>
              <c:strCache>
                <c:ptCount val="1"/>
                <c:pt idx="0">
                  <c:v>gffg</c:v>
                </c:pt>
              </c:strCache>
            </c:strRef>
          </c:tx>
          <c:spPr>
            <a:ln>
              <a:noFill/>
            </a:ln>
          </c:spPr>
          <c:dPt>
            <c:idx val="0"/>
            <c:bubble3D val="0"/>
            <c:spPr>
              <a:gradFill>
                <a:gsLst>
                  <a:gs pos="0">
                    <a:schemeClr val="accent5"/>
                  </a:gs>
                  <a:gs pos="100000">
                    <a:srgbClr val="4BAAB1"/>
                  </a:gs>
                </a:gsLst>
                <a:lin ang="16200000" scaled="1"/>
              </a:gradFill>
              <a:ln w="19050">
                <a:noFill/>
              </a:ln>
              <a:effectLst/>
            </c:spPr>
            <c:extLst>
              <c:ext xmlns:c16="http://schemas.microsoft.com/office/drawing/2014/chart" uri="{C3380CC4-5D6E-409C-BE32-E72D297353CC}">
                <c16:uniqueId val="{00000006-D1FA-4B8A-A340-E60DA7578462}"/>
              </c:ext>
            </c:extLst>
          </c:dPt>
          <c:dPt>
            <c:idx val="1"/>
            <c:bubble3D val="0"/>
            <c:spPr>
              <a:solidFill>
                <a:schemeClr val="bg1"/>
              </a:solidFill>
              <a:ln w="19050">
                <a:noFill/>
              </a:ln>
              <a:effectLst/>
            </c:spPr>
            <c:extLst>
              <c:ext xmlns:c16="http://schemas.microsoft.com/office/drawing/2014/chart" uri="{C3380CC4-5D6E-409C-BE32-E72D297353CC}">
                <c16:uniqueId val="{00000005-D1FA-4B8A-A340-E60DA7578462}"/>
              </c:ext>
            </c:extLst>
          </c:dPt>
          <c:cat>
            <c:strRef>
              <c:f>Feuil1!$A$2:$A$3</c:f>
              <c:strCache>
                <c:ptCount val="2"/>
                <c:pt idx="0">
                  <c:v>1er trim.</c:v>
                </c:pt>
                <c:pt idx="1">
                  <c:v>2e trim.</c:v>
                </c:pt>
              </c:strCache>
            </c:strRef>
          </c:cat>
          <c:val>
            <c:numRef>
              <c:f>Feuil1!$C$2:$C$3</c:f>
              <c:numCache>
                <c:formatCode>General</c:formatCode>
                <c:ptCount val="2"/>
                <c:pt idx="0">
                  <c:v>28</c:v>
                </c:pt>
                <c:pt idx="1">
                  <c:v>72</c:v>
                </c:pt>
              </c:numCache>
            </c:numRef>
          </c:val>
          <c:extLst>
            <c:ext xmlns:c16="http://schemas.microsoft.com/office/drawing/2014/chart" uri="{C3380CC4-5D6E-409C-BE32-E72D297353CC}">
              <c16:uniqueId val="{00000004-D1FA-4B8A-A340-E60DA75784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dLbl>
              <c:idx val="0"/>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06-284B-8EE4-C78D81988D3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20</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99000">
                  <a:srgbClr val="FD7519"/>
                </a:gs>
              </a:gsLst>
              <a:lin ang="16200000" scaled="1"/>
            </a:gradFill>
            <a:ln>
              <a:noFill/>
            </a:ln>
            <a:effectLst/>
          </c:spPr>
          <c:invertIfNegative val="0"/>
          <c:dLbls>
            <c:dLbl>
              <c:idx val="0"/>
              <c:tx>
                <c:rich>
                  <a:bodyPr/>
                  <a:lstStyle/>
                  <a:p>
                    <a:r>
                      <a:rPr lang="en-US"/>
                      <a:t>32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06-284B-8EE4-C78D81988D3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32</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06-284B-8EE4-C78D81988D3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26</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a:t>28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06-284B-8EE4-C78D81988D3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28</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a:t>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06-284B-8EE4-C78D81988D33}"/>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13</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18</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44</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39</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15</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26</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35</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18</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26</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rgbClr val="FD7519"/>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6B5F-8643-9FD6-1985E09B9B1D}"/>
                </c:ext>
              </c:extLst>
            </c:dLbl>
            <c:spPr>
              <a:noFill/>
              <a:ln>
                <a:noFill/>
              </a:ln>
              <a:effectLst/>
            </c:spPr>
            <c:txPr>
              <a:bodyPr rot="0" spcFirstLastPara="1" vertOverflow="ellipsis" vert="horz" wrap="square" anchor="ctr" anchorCtr="1"/>
              <a:lstStyle/>
              <a:p>
                <a:pPr>
                  <a:defRPr sz="1197" b="1" i="0" u="none" strike="noStrike" kern="1200" baseline="0">
                    <a:solidFill>
                      <a:schemeClr val="accent3"/>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0</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0.3049465695191737"/>
                </c:manualLayout>
              </c:layout>
              <c:tx>
                <c:rich>
                  <a:bodyPr/>
                  <a:lstStyle/>
                  <a:p>
                    <a:fld id="{94416E21-CA35-4A45-9A55-11A7FAFC1057}" type="VALUE">
                      <a:rPr lang="en-US">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F1-4D1A-953D-1BE29AF91726}"/>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14</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17</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22</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15</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11</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21</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67</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dLbl>
              <c:idx val="0"/>
              <c:layout>
                <c:manualLayout>
                  <c:x val="0"/>
                  <c:y val="3.21275631218074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3F-B54F-BFB2-44F70AC6861D}"/>
                </c:ext>
              </c:extLst>
            </c:dLbl>
            <c:spPr>
              <a:noFill/>
              <a:ln>
                <a:noFill/>
              </a:ln>
              <a:effectLst/>
            </c:spPr>
            <c:txPr>
              <a:bodyPr rot="0" spcFirstLastPara="1" vertOverflow="ellipsis" vert="horz" wrap="square" anchor="ctr" anchorCtr="1"/>
              <a:lstStyle/>
              <a:p>
                <a:pPr>
                  <a:defRPr sz="1197" b="1" i="0" u="none" strike="noStrike" kern="1200" baseline="0">
                    <a:solidFill>
                      <a:srgbClr val="FD7519"/>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0</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-100</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50</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28</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32</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17</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35</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15</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0.3049465695191737"/>
                </c:manualLayout>
              </c:layout>
              <c:tx>
                <c:rich>
                  <a:bodyPr/>
                  <a:lstStyle/>
                  <a:p>
                    <a:fld id="{94416E21-CA35-4A45-9A55-11A7FAFC1057}" type="VALUE">
                      <a:rPr lang="en-US">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F1-4D1A-953D-1BE29AF91726}"/>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19</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26</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26</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30</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15</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3.7575180134579771E-2"/>
                </c:manualLayout>
              </c:layout>
              <c:spPr>
                <a:noFill/>
                <a:ln>
                  <a:noFill/>
                </a:ln>
                <a:effectLst/>
              </c:spPr>
              <c:txPr>
                <a:bodyPr rot="0" spcFirstLastPara="1" vertOverflow="ellipsis" vert="horz" wrap="square" anchor="ctr" anchorCtr="1"/>
                <a:lstStyle/>
                <a:p>
                  <a:pPr>
                    <a:defRPr sz="1197" b="1" i="0" u="none" strike="noStrike" kern="1200" baseline="0">
                      <a:solidFill>
                        <a:srgbClr val="FD7519"/>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98-0642-9B9D-E212731491B0}"/>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7</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13</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16</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24</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FD7519"/>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19</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29</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21</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37</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26</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0.39033160898454233"/>
                </c:manualLayout>
              </c:layout>
              <c:tx>
                <c:rich>
                  <a:bodyPr/>
                  <a:lstStyle/>
                  <a:p>
                    <a:fld id="{94416E21-CA35-4A45-9A55-11A7FAFC1057}" type="VALUE">
                      <a:rPr lang="en-US">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F1-4D1A-953D-1BE29AF91726}"/>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23</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26</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23</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23</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16</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23</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31</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24</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25</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24</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24</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24</c:v>
                </c:pt>
              </c:numCache>
            </c:numRef>
          </c:val>
          <c:extLst>
            <c:ext xmlns:c16="http://schemas.microsoft.com/office/drawing/2014/chart" uri="{C3380CC4-5D6E-409C-BE32-E72D297353CC}">
              <c16:uniqueId val="{00000000-2BED-4E0C-B0B0-B46FC4B42577}"/>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12</c:v>
                </c:pt>
              </c:numCache>
            </c:numRef>
          </c:val>
          <c:extLst>
            <c:ext xmlns:c16="http://schemas.microsoft.com/office/drawing/2014/chart" uri="{C3380CC4-5D6E-409C-BE32-E72D297353CC}">
              <c16:uniqueId val="{00000001-2BED-4E0C-B0B0-B46FC4B42577}"/>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26</c:v>
                </c:pt>
              </c:numCache>
            </c:numRef>
          </c:val>
          <c:extLst>
            <c:ext xmlns:c16="http://schemas.microsoft.com/office/drawing/2014/chart" uri="{C3380CC4-5D6E-409C-BE32-E72D297353CC}">
              <c16:uniqueId val="{00000002-2BED-4E0C-B0B0-B46FC4B42577}"/>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28</c:v>
                </c:pt>
              </c:numCache>
            </c:numRef>
          </c:val>
          <c:extLst>
            <c:ext xmlns:c16="http://schemas.microsoft.com/office/drawing/2014/chart" uri="{C3380CC4-5D6E-409C-BE32-E72D297353CC}">
              <c16:uniqueId val="{00000003-2BED-4E0C-B0B0-B46FC4B42577}"/>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0.46351878566914401"/>
                </c:manualLayout>
              </c:layout>
              <c:tx>
                <c:rich>
                  <a:bodyPr/>
                  <a:lstStyle/>
                  <a:p>
                    <a:fld id="{94416E21-CA35-4A45-9A55-11A7FAFC1057}" type="VALUE">
                      <a:rPr lang="en-US">
                        <a:solidFill>
                          <a:schemeClr val="bg1"/>
                        </a:solidFill>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F1-4D1A-953D-1BE29AF91726}"/>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22</c:v>
                </c:pt>
              </c:numCache>
            </c:numRef>
          </c:val>
          <c:extLst>
            <c:ext xmlns:c16="http://schemas.microsoft.com/office/drawing/2014/chart" uri="{C3380CC4-5D6E-409C-BE32-E72D297353CC}">
              <c16:uniqueId val="{00000004-2BED-4E0C-B0B0-B46FC4B42577}"/>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30</c:v>
                </c:pt>
              </c:numCache>
            </c:numRef>
          </c:val>
          <c:extLst>
            <c:ext xmlns:c16="http://schemas.microsoft.com/office/drawing/2014/chart" uri="{C3380CC4-5D6E-409C-BE32-E72D297353CC}">
              <c16:uniqueId val="{00000000-2E62-4F8E-8BA1-9A6B7DCB422E}"/>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15</c:v>
                </c:pt>
              </c:numCache>
            </c:numRef>
          </c:val>
          <c:extLst>
            <c:ext xmlns:c16="http://schemas.microsoft.com/office/drawing/2014/chart" uri="{C3380CC4-5D6E-409C-BE32-E72D297353CC}">
              <c16:uniqueId val="{00000001-2E62-4F8E-8BA1-9A6B7DCB422E}"/>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30</c:v>
                </c:pt>
              </c:numCache>
            </c:numRef>
          </c:val>
          <c:extLst>
            <c:ext xmlns:c16="http://schemas.microsoft.com/office/drawing/2014/chart" uri="{C3380CC4-5D6E-409C-BE32-E72D297353CC}">
              <c16:uniqueId val="{00000002-2E62-4F8E-8BA1-9A6B7DCB422E}"/>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16</c:v>
                </c:pt>
              </c:numCache>
            </c:numRef>
          </c:val>
          <c:extLst>
            <c:ext xmlns:c16="http://schemas.microsoft.com/office/drawing/2014/chart" uri="{C3380CC4-5D6E-409C-BE32-E72D297353CC}">
              <c16:uniqueId val="{00000003-2E62-4F8E-8BA1-9A6B7DCB422E}"/>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13</c:v>
                </c:pt>
              </c:numCache>
            </c:numRef>
          </c:val>
          <c:extLst>
            <c:ext xmlns:c16="http://schemas.microsoft.com/office/drawing/2014/chart" uri="{C3380CC4-5D6E-409C-BE32-E72D297353CC}">
              <c16:uniqueId val="{00000004-2E62-4F8E-8BA1-9A6B7DCB422E}"/>
            </c:ext>
          </c:extLst>
        </c:ser>
        <c:dLbls>
          <c:dLblPos val="ctr"/>
          <c:showLegendKey val="0"/>
          <c:showVal val="1"/>
          <c:showCatName val="0"/>
          <c:showSerName val="0"/>
          <c:showPercent val="0"/>
          <c:showBubbleSize val="0"/>
        </c:dLbls>
        <c:gapWidth val="126"/>
        <c:overlap val="-39"/>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61AC-0347-89A8-DAB5654FC818}"/>
              </c:ext>
            </c:extLst>
          </c:dPt>
          <c:dPt>
            <c:idx val="1"/>
            <c:bubble3D val="0"/>
            <c:spPr>
              <a:solidFill>
                <a:schemeClr val="bg1"/>
              </a:solidFill>
              <a:ln w="19050">
                <a:noFill/>
              </a:ln>
              <a:effectLst/>
            </c:spPr>
            <c:extLst>
              <c:ext xmlns:c16="http://schemas.microsoft.com/office/drawing/2014/chart" uri="{C3380CC4-5D6E-409C-BE32-E72D297353CC}">
                <c16:uniqueId val="{00000003-61AC-0347-89A8-DAB5654FC818}"/>
              </c:ext>
            </c:extLst>
          </c:dPt>
          <c:cat>
            <c:strRef>
              <c:f>Feuil1!$A$2:$A$3</c:f>
              <c:strCache>
                <c:ptCount val="2"/>
                <c:pt idx="0">
                  <c:v>1er trim.</c:v>
                </c:pt>
                <c:pt idx="1">
                  <c:v>2e trim.</c:v>
                </c:pt>
              </c:strCache>
            </c:strRef>
          </c:cat>
          <c:val>
            <c:numRef>
              <c:f>Feuil1!$B$2:$B$3</c:f>
              <c:numCache>
                <c:formatCode>General</c:formatCode>
                <c:ptCount val="2"/>
                <c:pt idx="0">
                  <c:v>34</c:v>
                </c:pt>
                <c:pt idx="1">
                  <c:v>66</c:v>
                </c:pt>
              </c:numCache>
            </c:numRef>
          </c:val>
          <c:extLst>
            <c:ext xmlns:c16="http://schemas.microsoft.com/office/drawing/2014/chart" uri="{C3380CC4-5D6E-409C-BE32-E72D297353CC}">
              <c16:uniqueId val="{00000004-61AC-0347-89A8-DAB5654FC8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61AC-0347-89A8-DAB5654FC818}"/>
              </c:ext>
            </c:extLst>
          </c:dPt>
          <c:dPt>
            <c:idx val="1"/>
            <c:bubble3D val="0"/>
            <c:spPr>
              <a:solidFill>
                <a:schemeClr val="bg1"/>
              </a:solidFill>
              <a:ln w="19050">
                <a:noFill/>
              </a:ln>
              <a:effectLst/>
            </c:spPr>
            <c:extLst>
              <c:ext xmlns:c16="http://schemas.microsoft.com/office/drawing/2014/chart" uri="{C3380CC4-5D6E-409C-BE32-E72D297353CC}">
                <c16:uniqueId val="{00000003-61AC-0347-89A8-DAB5654FC818}"/>
              </c:ext>
            </c:extLst>
          </c:dPt>
          <c:cat>
            <c:strRef>
              <c:f>Feuil1!$A$2:$A$3</c:f>
              <c:strCache>
                <c:ptCount val="2"/>
                <c:pt idx="0">
                  <c:v>1er trim.</c:v>
                </c:pt>
                <c:pt idx="1">
                  <c:v>2e trim.</c:v>
                </c:pt>
              </c:strCache>
            </c:strRef>
          </c:cat>
          <c:val>
            <c:numRef>
              <c:f>Feuil1!$B$2:$B$3</c:f>
              <c:numCache>
                <c:formatCode>General</c:formatCode>
                <c:ptCount val="2"/>
                <c:pt idx="0">
                  <c:v>47</c:v>
                </c:pt>
                <c:pt idx="1">
                  <c:v>53</c:v>
                </c:pt>
              </c:numCache>
            </c:numRef>
          </c:val>
          <c:extLst>
            <c:ext xmlns:c16="http://schemas.microsoft.com/office/drawing/2014/chart" uri="{C3380CC4-5D6E-409C-BE32-E72D297353CC}">
              <c16:uniqueId val="{00000004-61AC-0347-89A8-DAB5654FC8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61AC-0347-89A8-DAB5654FC818}"/>
              </c:ext>
            </c:extLst>
          </c:dPt>
          <c:dPt>
            <c:idx val="1"/>
            <c:bubble3D val="0"/>
            <c:spPr>
              <a:solidFill>
                <a:schemeClr val="bg1"/>
              </a:solidFill>
              <a:ln w="19050">
                <a:noFill/>
              </a:ln>
              <a:effectLst/>
            </c:spPr>
            <c:extLst>
              <c:ext xmlns:c16="http://schemas.microsoft.com/office/drawing/2014/chart" uri="{C3380CC4-5D6E-409C-BE32-E72D297353CC}">
                <c16:uniqueId val="{00000003-61AC-0347-89A8-DAB5654FC818}"/>
              </c:ext>
            </c:extLst>
          </c:dPt>
          <c:cat>
            <c:strRef>
              <c:f>Feuil1!$A$2:$A$3</c:f>
              <c:strCache>
                <c:ptCount val="2"/>
                <c:pt idx="0">
                  <c:v>1er trim.</c:v>
                </c:pt>
                <c:pt idx="1">
                  <c:v>2e trim.</c:v>
                </c:pt>
              </c:strCache>
            </c:strRef>
          </c:cat>
          <c:val>
            <c:numRef>
              <c:f>Feuil1!$B$2:$B$3</c:f>
              <c:numCache>
                <c:formatCode>General</c:formatCode>
                <c:ptCount val="2"/>
                <c:pt idx="0">
                  <c:v>16</c:v>
                </c:pt>
                <c:pt idx="1">
                  <c:v>84</c:v>
                </c:pt>
              </c:numCache>
            </c:numRef>
          </c:val>
          <c:extLst>
            <c:ext xmlns:c16="http://schemas.microsoft.com/office/drawing/2014/chart" uri="{C3380CC4-5D6E-409C-BE32-E72D297353CC}">
              <c16:uniqueId val="{00000004-61AC-0347-89A8-DAB5654FC8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3318342594837E-2"/>
          <c:y val="0.122264180006342"/>
          <c:w val="0.85046724970524279"/>
          <c:h val="0.75547163998731603"/>
        </c:manualLayout>
      </c:layout>
      <c:doughnutChart>
        <c:varyColors val="1"/>
        <c:ser>
          <c:idx val="0"/>
          <c:order val="0"/>
          <c:tx>
            <c:strRef>
              <c:f>Feuil1!$B$1</c:f>
              <c:strCache>
                <c:ptCount val="1"/>
                <c:pt idx="0">
                  <c:v>Ventes</c:v>
                </c:pt>
              </c:strCache>
            </c:strRef>
          </c:tx>
          <c:dPt>
            <c:idx val="0"/>
            <c:bubble3D val="0"/>
            <c:spPr>
              <a:gradFill>
                <a:gsLst>
                  <a:gs pos="0">
                    <a:srgbClr val="FF7914"/>
                  </a:gs>
                  <a:gs pos="100000">
                    <a:srgbClr val="ED5348"/>
                  </a:gs>
                </a:gsLst>
                <a:lin ang="5400000" scaled="1"/>
              </a:gradFill>
              <a:ln w="19050">
                <a:noFill/>
              </a:ln>
              <a:effectLst/>
            </c:spPr>
            <c:extLst>
              <c:ext xmlns:c16="http://schemas.microsoft.com/office/drawing/2014/chart" uri="{C3380CC4-5D6E-409C-BE32-E72D297353CC}">
                <c16:uniqueId val="{00000001-61AC-0347-89A8-DAB5654FC818}"/>
              </c:ext>
            </c:extLst>
          </c:dPt>
          <c:dPt>
            <c:idx val="1"/>
            <c:bubble3D val="0"/>
            <c:spPr>
              <a:solidFill>
                <a:schemeClr val="bg1"/>
              </a:solidFill>
              <a:ln w="19050">
                <a:noFill/>
              </a:ln>
              <a:effectLst/>
            </c:spPr>
            <c:extLst>
              <c:ext xmlns:c16="http://schemas.microsoft.com/office/drawing/2014/chart" uri="{C3380CC4-5D6E-409C-BE32-E72D297353CC}">
                <c16:uniqueId val="{00000003-61AC-0347-89A8-DAB5654FC818}"/>
              </c:ext>
            </c:extLst>
          </c:dPt>
          <c:cat>
            <c:strRef>
              <c:f>Feuil1!$A$2:$A$3</c:f>
              <c:strCache>
                <c:ptCount val="2"/>
                <c:pt idx="0">
                  <c:v>1er trim.</c:v>
                </c:pt>
                <c:pt idx="1">
                  <c:v>2e trim.</c:v>
                </c:pt>
              </c:strCache>
            </c:strRef>
          </c:cat>
          <c:val>
            <c:numRef>
              <c:f>Feuil1!$B$2:$B$3</c:f>
              <c:numCache>
                <c:formatCode>General</c:formatCode>
                <c:ptCount val="2"/>
                <c:pt idx="0">
                  <c:v>3</c:v>
                </c:pt>
                <c:pt idx="1">
                  <c:v>97</c:v>
                </c:pt>
              </c:numCache>
            </c:numRef>
          </c:val>
          <c:extLst>
            <c:ext xmlns:c16="http://schemas.microsoft.com/office/drawing/2014/chart" uri="{C3380CC4-5D6E-409C-BE32-E72D297353CC}">
              <c16:uniqueId val="{00000004-61AC-0347-89A8-DAB5654FC8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97048209171841E-2"/>
          <c:y val="4.4132397191574725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dLbl>
              <c:idx val="0"/>
              <c:tx>
                <c:rich>
                  <a:bodyPr/>
                  <a:lstStyle/>
                  <a:p>
                    <a:r>
                      <a:rPr lang="en-US" dirty="0"/>
                      <a:t>39 %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F-4DE7-A950-E3FDCE934065}"/>
                </c:ext>
              </c:extLst>
            </c:dLbl>
            <c:spPr>
              <a:noFill/>
              <a:ln>
                <a:noFill/>
              </a:ln>
              <a:effectLst/>
            </c:spPr>
            <c:txPr>
              <a:bodyPr rot="0" spcFirstLastPara="1" vertOverflow="overflow" horzOverflow="overflow"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39</c:v>
                </c:pt>
              </c:numCache>
            </c:numRef>
          </c:val>
          <c:extLst>
            <c:ext xmlns:c16="http://schemas.microsoft.com/office/drawing/2014/chart" uri="{C3380CC4-5D6E-409C-BE32-E72D297353CC}">
              <c16:uniqueId val="{00000001-43CF-4DE7-A950-E3FDCE934065}"/>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dLbl>
              <c:idx val="0"/>
              <c:tx>
                <c:rich>
                  <a:bodyPr/>
                  <a:lstStyle/>
                  <a:p>
                    <a:r>
                      <a:rPr lang="en-US" dirty="0"/>
                      <a:t>40 %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CF-4DE7-A950-E3FDCE9340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40</c:v>
                </c:pt>
              </c:numCache>
            </c:numRef>
          </c:val>
          <c:extLst>
            <c:ext xmlns:c16="http://schemas.microsoft.com/office/drawing/2014/chart" uri="{C3380CC4-5D6E-409C-BE32-E72D297353CC}">
              <c16:uniqueId val="{00000003-43CF-4DE7-A950-E3FDCE934065}"/>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a:solidFill>
                          <a:schemeClr val="bg1"/>
                        </a:solidFill>
                      </a:rPr>
                      <a:t>42 %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F-4DE7-A950-E3FDCE9340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42</c:v>
                </c:pt>
              </c:numCache>
            </c:numRef>
          </c:val>
          <c:extLst>
            <c:ext xmlns:c16="http://schemas.microsoft.com/office/drawing/2014/chart" uri="{C3380CC4-5D6E-409C-BE32-E72D297353CC}">
              <c16:uniqueId val="{00000005-43CF-4DE7-A950-E3FDCE934065}"/>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 32 %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CF-4DE7-A950-E3FDCE9340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32</c:v>
                </c:pt>
              </c:numCache>
            </c:numRef>
          </c:val>
          <c:extLst>
            <c:ext xmlns:c16="http://schemas.microsoft.com/office/drawing/2014/chart" uri="{C3380CC4-5D6E-409C-BE32-E72D297353CC}">
              <c16:uniqueId val="{00000007-43CF-4DE7-A950-E3FDCE934065}"/>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i="0" dirty="0">
                        <a:solidFill>
                          <a:schemeClr val="bg1"/>
                        </a:solidFill>
                      </a:rPr>
                      <a:t>34 %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9.9994100884550963E-2"/>
                      <c:h val="0.11388144534573713"/>
                    </c:manualLayout>
                  </c15:layout>
                  <c15:showDataLabelsRange val="0"/>
                </c:ext>
                <c:ext xmlns:c16="http://schemas.microsoft.com/office/drawing/2014/chart" uri="{C3380CC4-5D6E-409C-BE32-E72D297353CC}">
                  <c16:uniqueId val="{00000008-43CF-4DE7-A950-E3FDCE9340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34</c:v>
                </c:pt>
              </c:numCache>
            </c:numRef>
          </c:val>
          <c:extLst>
            <c:ext xmlns:c16="http://schemas.microsoft.com/office/drawing/2014/chart" uri="{C3380CC4-5D6E-409C-BE32-E72D297353CC}">
              <c16:uniqueId val="{00000009-43CF-4DE7-A950-E3FDCE934065}"/>
            </c:ext>
          </c:extLst>
        </c:ser>
        <c:dLbls>
          <c:dLblPos val="ctr"/>
          <c:showLegendKey val="0"/>
          <c:showVal val="1"/>
          <c:showCatName val="0"/>
          <c:showSerName val="0"/>
          <c:showPercent val="0"/>
          <c:showBubbleSize val="0"/>
        </c:dLbls>
        <c:gapWidth val="48"/>
        <c:overlap val="-17"/>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50466566481735E-2"/>
          <c:y val="4.4132491080050976E-2"/>
          <c:w val="0.92909895942953136"/>
          <c:h val="0.91173520561685051"/>
        </c:manualLayout>
      </c:layout>
      <c:barChart>
        <c:barDir val="col"/>
        <c:grouping val="clustered"/>
        <c:varyColors val="0"/>
        <c:ser>
          <c:idx val="0"/>
          <c:order val="0"/>
          <c:tx>
            <c:strRef>
              <c:f>Feuil1!$B$1</c:f>
              <c:strCache>
                <c:ptCount val="1"/>
                <c:pt idx="0">
                  <c:v>Série 1</c:v>
                </c:pt>
              </c:strCache>
            </c:strRef>
          </c:tx>
          <c:spPr>
            <a:gradFill flip="none" rotWithShape="1">
              <a:gsLst>
                <a:gs pos="0">
                  <a:schemeClr val="accent3"/>
                </a:gs>
                <a:gs pos="11000">
                  <a:srgbClr val="E4415F"/>
                </a:gs>
                <a:gs pos="100000">
                  <a:srgbClr val="FE7815"/>
                </a:gs>
              </a:gsLst>
              <a:lin ang="16200000" scaled="1"/>
              <a:tileRect/>
            </a:gradFill>
            <a:ln>
              <a:noFill/>
            </a:ln>
            <a:effectLst/>
          </c:spPr>
          <c:invertIfNegative val="0"/>
          <c:dLbls>
            <c:dLbl>
              <c:idx val="0"/>
              <c:tx>
                <c:rich>
                  <a:bodyPr/>
                  <a:lstStyle/>
                  <a:p>
                    <a:r>
                      <a:rPr lang="en-US" dirty="0"/>
                      <a:t>31 %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31</c:v>
                </c:pt>
              </c:numCache>
            </c:numRef>
          </c:val>
          <c:extLst>
            <c:ext xmlns:c16="http://schemas.microsoft.com/office/drawing/2014/chart" uri="{C3380CC4-5D6E-409C-BE32-E72D297353CC}">
              <c16:uniqueId val="{00000001-0B63-4967-A2CD-B7B60898BFBB}"/>
            </c:ext>
          </c:extLst>
        </c:ser>
        <c:ser>
          <c:idx val="1"/>
          <c:order val="1"/>
          <c:tx>
            <c:strRef>
              <c:f>Feuil1!$C$1</c:f>
              <c:strCache>
                <c:ptCount val="1"/>
                <c:pt idx="0">
                  <c:v>Série 2</c:v>
                </c:pt>
              </c:strCache>
            </c:strRef>
          </c:tx>
          <c:spPr>
            <a:gradFill>
              <a:gsLst>
                <a:gs pos="0">
                  <a:schemeClr val="accent3"/>
                </a:gs>
                <a:gs pos="10000">
                  <a:srgbClr val="E4415F"/>
                </a:gs>
                <a:gs pos="100000">
                  <a:srgbClr val="FD7519"/>
                </a:gs>
              </a:gsLst>
              <a:lin ang="16200000" scaled="1"/>
            </a:gradFill>
            <a:ln>
              <a:noFill/>
            </a:ln>
            <a:effectLst/>
          </c:spPr>
          <c:invertIfNegative val="0"/>
          <c:dLbls>
            <c:dLbl>
              <c:idx val="0"/>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26</c:v>
                </c:pt>
              </c:numCache>
            </c:numRef>
          </c:val>
          <c:extLst>
            <c:ext xmlns:c16="http://schemas.microsoft.com/office/drawing/2014/chart" uri="{C3380CC4-5D6E-409C-BE32-E72D297353CC}">
              <c16:uniqueId val="{00000003-0B63-4967-A2CD-B7B60898BFBB}"/>
            </c:ext>
          </c:extLst>
        </c:ser>
        <c:ser>
          <c:idx val="2"/>
          <c:order val="2"/>
          <c:tx>
            <c:strRef>
              <c:f>Feuil1!$D$1</c:f>
              <c:strCache>
                <c:ptCount val="1"/>
                <c:pt idx="0">
                  <c:v>Série 3</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25</c:v>
                </c:pt>
              </c:numCache>
            </c:numRef>
          </c:val>
          <c:extLst>
            <c:ext xmlns:c16="http://schemas.microsoft.com/office/drawing/2014/chart" uri="{C3380CC4-5D6E-409C-BE32-E72D297353CC}">
              <c16:uniqueId val="{00000005-0B63-4967-A2CD-B7B60898BFBB}"/>
            </c:ext>
          </c:extLst>
        </c:ser>
        <c:ser>
          <c:idx val="3"/>
          <c:order val="3"/>
          <c:tx>
            <c:strRef>
              <c:f>Feuil1!$E$1</c:f>
              <c:strCache>
                <c:ptCount val="1"/>
                <c:pt idx="0">
                  <c:v>serie 4</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General</c:formatCode>
                <c:ptCount val="1"/>
                <c:pt idx="0">
                  <c:v>22</c:v>
                </c:pt>
              </c:numCache>
            </c:numRef>
          </c:val>
          <c:extLst>
            <c:ext xmlns:c16="http://schemas.microsoft.com/office/drawing/2014/chart" uri="{C3380CC4-5D6E-409C-BE32-E72D297353CC}">
              <c16:uniqueId val="{00000007-0B63-4967-A2CD-B7B60898BFBB}"/>
            </c:ext>
          </c:extLst>
        </c:ser>
        <c:ser>
          <c:idx val="4"/>
          <c:order val="4"/>
          <c:tx>
            <c:strRef>
              <c:f>Feuil1!$F$1</c:f>
              <c:strCache>
                <c:ptCount val="1"/>
                <c:pt idx="0">
                  <c:v>serie5</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21 %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General</c:formatCode>
                <c:ptCount val="1"/>
                <c:pt idx="0">
                  <c:v>21</c:v>
                </c:pt>
              </c:numCache>
            </c:numRef>
          </c:val>
          <c:extLst>
            <c:ext xmlns:c16="http://schemas.microsoft.com/office/drawing/2014/chart" uri="{C3380CC4-5D6E-409C-BE32-E72D297353CC}">
              <c16:uniqueId val="{00000009-0B63-4967-A2CD-B7B60898BFBB}"/>
            </c:ext>
          </c:extLst>
        </c:ser>
        <c:ser>
          <c:idx val="5"/>
          <c:order val="5"/>
          <c:tx>
            <c:strRef>
              <c:f>Feuil1!$G$1</c:f>
              <c:strCache>
                <c:ptCount val="1"/>
                <c:pt idx="0">
                  <c:v>serie6</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Feuil1!$G$2</c:f>
              <c:numCache>
                <c:formatCode>General</c:formatCode>
                <c:ptCount val="1"/>
                <c:pt idx="0">
                  <c:v>17</c:v>
                </c:pt>
              </c:numCache>
            </c:numRef>
          </c:val>
          <c:extLst>
            <c:ext xmlns:c16="http://schemas.microsoft.com/office/drawing/2014/chart" uri="{C3380CC4-5D6E-409C-BE32-E72D297353CC}">
              <c16:uniqueId val="{0000000B-0B63-4967-A2CD-B7B60898BFBB}"/>
            </c:ext>
          </c:extLst>
        </c:ser>
        <c:ser>
          <c:idx val="6"/>
          <c:order val="6"/>
          <c:tx>
            <c:strRef>
              <c:f>Feuil1!$H$1</c:f>
              <c:strCache>
                <c:ptCount val="1"/>
                <c:pt idx="0">
                  <c:v>serie7</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Feuil1!$H$2</c:f>
              <c:numCache>
                <c:formatCode>General</c:formatCode>
                <c:ptCount val="1"/>
                <c:pt idx="0">
                  <c:v>15</c:v>
                </c:pt>
              </c:numCache>
            </c:numRef>
          </c:val>
          <c:extLst>
            <c:ext xmlns:c16="http://schemas.microsoft.com/office/drawing/2014/chart" uri="{C3380CC4-5D6E-409C-BE32-E72D297353CC}">
              <c16:uniqueId val="{0000000D-0B63-4967-A2CD-B7B60898BFBB}"/>
            </c:ext>
          </c:extLst>
        </c:ser>
        <c:ser>
          <c:idx val="7"/>
          <c:order val="7"/>
          <c:tx>
            <c:strRef>
              <c:f>Feuil1!$I$1</c:f>
              <c:strCache>
                <c:ptCount val="1"/>
                <c:pt idx="0">
                  <c:v>serie8</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5.4775061555859626E-3"/>
                </c:manualLayout>
              </c:layout>
              <c:tx>
                <c:rich>
                  <a:bodyPr/>
                  <a:lstStyle/>
                  <a:p>
                    <a:r>
                      <a:rPr lang="en-US" dirty="0"/>
                      <a:t>6 %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rgbClr val="FF7914"/>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Feuil1!$I$2</c:f>
              <c:numCache>
                <c:formatCode>General</c:formatCode>
                <c:ptCount val="1"/>
                <c:pt idx="0">
                  <c:v>6</c:v>
                </c:pt>
              </c:numCache>
            </c:numRef>
          </c:val>
          <c:extLst>
            <c:ext xmlns:c16="http://schemas.microsoft.com/office/drawing/2014/chart" uri="{C3380CC4-5D6E-409C-BE32-E72D297353CC}">
              <c16:uniqueId val="{0000000F-0B63-4967-A2CD-B7B60898BFBB}"/>
            </c:ext>
          </c:extLst>
        </c:ser>
        <c:ser>
          <c:idx val="8"/>
          <c:order val="8"/>
          <c:tx>
            <c:strRef>
              <c:f>Feuil1!$J$1</c:f>
              <c:strCache>
                <c:ptCount val="1"/>
                <c:pt idx="0">
                  <c:v>serie9</c:v>
                </c:pt>
              </c:strCache>
            </c:strRef>
          </c:tx>
          <c:spPr>
            <a:gradFill>
              <a:gsLst>
                <a:gs pos="0">
                  <a:schemeClr val="accent3"/>
                </a:gs>
                <a:gs pos="9000">
                  <a:srgbClr val="E4415F"/>
                </a:gs>
                <a:gs pos="100000">
                  <a:srgbClr val="FD7519"/>
                </a:gs>
              </a:gsLst>
              <a:lin ang="16200000" scaled="1"/>
            </a:gradFill>
            <a:ln>
              <a:noFill/>
            </a:ln>
            <a:effectLst/>
          </c:spPr>
          <c:invertIfNegative val="0"/>
          <c:dLbls>
            <c:dLbl>
              <c:idx val="0"/>
              <c:layout>
                <c:manualLayout>
                  <c:x val="0"/>
                  <c:y val="1.6760514930099724E-2"/>
                </c:manualLayout>
              </c:layout>
              <c:tx>
                <c:rich>
                  <a:bodyPr rot="0" spcFirstLastPara="1" vertOverflow="ellipsis" vert="horz" wrap="square" anchor="ctr" anchorCtr="1"/>
                  <a:lstStyle/>
                  <a:p>
                    <a:pPr>
                      <a:defRPr sz="1197" b="1" i="0" u="none" strike="noStrike" kern="1200" baseline="0">
                        <a:solidFill>
                          <a:srgbClr val="FF7914"/>
                        </a:solidFill>
                        <a:latin typeface="+mn-lt"/>
                        <a:ea typeface="+mn-ea"/>
                        <a:cs typeface="+mn-cs"/>
                      </a:defRPr>
                    </a:pPr>
                    <a:r>
                      <a:rPr lang="en-US" dirty="0">
                        <a:solidFill>
                          <a:srgbClr val="FF7914"/>
                        </a:solidFill>
                      </a:rPr>
                      <a:t>2 %</a:t>
                    </a:r>
                  </a:p>
                </c:rich>
              </c:tx>
              <c:spPr>
                <a:noFill/>
                <a:ln>
                  <a:noFill/>
                </a:ln>
                <a:effectLst/>
              </c:spPr>
              <c:txPr>
                <a:bodyPr rot="0" spcFirstLastPara="1" vertOverflow="ellipsis" vert="horz" wrap="square" anchor="ctr" anchorCtr="1"/>
                <a:lstStyle/>
                <a:p>
                  <a:pPr>
                    <a:defRPr sz="1197" b="1" i="0" u="none" strike="noStrike" kern="1200" baseline="0">
                      <a:solidFill>
                        <a:srgbClr val="FF7914"/>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B63-4967-A2CD-B7B60898BFBB}"/>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Feuil1!$J$2</c:f>
              <c:numCache>
                <c:formatCode>General</c:formatCode>
                <c:ptCount val="1"/>
                <c:pt idx="0">
                  <c:v>2</c:v>
                </c:pt>
              </c:numCache>
            </c:numRef>
          </c:val>
          <c:extLst>
            <c:ext xmlns:c16="http://schemas.microsoft.com/office/drawing/2014/chart" uri="{C3380CC4-5D6E-409C-BE32-E72D297353CC}">
              <c16:uniqueId val="{00000011-0B63-4967-A2CD-B7B60898BFBB}"/>
            </c:ext>
          </c:extLst>
        </c:ser>
        <c:dLbls>
          <c:dLblPos val="inEnd"/>
          <c:showLegendKey val="0"/>
          <c:showVal val="1"/>
          <c:showCatName val="0"/>
          <c:showSerName val="0"/>
          <c:showPercent val="0"/>
          <c:showBubbleSize val="0"/>
        </c:dLbls>
        <c:gapWidth val="48"/>
        <c:overlap val="-17"/>
        <c:axId val="1315361272"/>
        <c:axId val="1315365952"/>
      </c:barChart>
      <c:catAx>
        <c:axId val="1315361272"/>
        <c:scaling>
          <c:orientation val="minMax"/>
        </c:scaling>
        <c:delete val="1"/>
        <c:axPos val="b"/>
        <c:numFmt formatCode="General" sourceLinked="1"/>
        <c:majorTickMark val="none"/>
        <c:minorTickMark val="none"/>
        <c:tickLblPos val="nextTo"/>
        <c:crossAx val="1315365952"/>
        <c:crosses val="autoZero"/>
        <c:auto val="1"/>
        <c:lblAlgn val="ctr"/>
        <c:lblOffset val="100"/>
        <c:noMultiLvlLbl val="0"/>
      </c:catAx>
      <c:valAx>
        <c:axId val="1315365952"/>
        <c:scaling>
          <c:orientation val="minMax"/>
        </c:scaling>
        <c:delete val="1"/>
        <c:axPos val="l"/>
        <c:numFmt formatCode="General" sourceLinked="1"/>
        <c:majorTickMark val="none"/>
        <c:minorTickMark val="none"/>
        <c:tickLblPos val="nextTo"/>
        <c:crossAx val="131536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7901F-0592-7EFA-22F6-8C1E553376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DB852-AC2D-2654-D86E-F07AC790B1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FC8713-B84A-D242-88ED-2CB61C924015}" type="datetimeFigureOut">
              <a:rPr lang="en-US" smtClean="0"/>
              <a:t>3/11/2024</a:t>
            </a:fld>
            <a:endParaRPr lang="en-US"/>
          </a:p>
        </p:txBody>
      </p:sp>
      <p:sp>
        <p:nvSpPr>
          <p:cNvPr id="4" name="Footer Placeholder 3">
            <a:extLst>
              <a:ext uri="{FF2B5EF4-FFF2-40B4-BE49-F238E27FC236}">
                <a16:creationId xmlns:a16="http://schemas.microsoft.com/office/drawing/2014/main" id="{1BB69B08-808B-4AB5-5140-76E78074E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03D58-161A-0AC1-777C-706D214A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D55A17-C9E4-F047-ABFB-A42AF46C06A3}" type="slidenum">
              <a:rPr lang="en-US" smtClean="0"/>
              <a:t>‹N°›</a:t>
            </a:fld>
            <a:endParaRPr lang="en-US"/>
          </a:p>
        </p:txBody>
      </p:sp>
    </p:spTree>
    <p:extLst>
      <p:ext uri="{BB962C8B-B14F-4D97-AF65-F5344CB8AC3E}">
        <p14:creationId xmlns:p14="http://schemas.microsoft.com/office/powerpoint/2010/main" val="53415763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FA7BA-A618-3449-9617-1C4D7B4BACC8}"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4776C-2BA3-2948-8BF0-FFEA535F4F46}" type="slidenum">
              <a:rPr lang="en-US" smtClean="0"/>
              <a:t>‹N°›</a:t>
            </a:fld>
            <a:endParaRPr lang="en-US"/>
          </a:p>
        </p:txBody>
      </p:sp>
    </p:spTree>
    <p:extLst>
      <p:ext uri="{BB962C8B-B14F-4D97-AF65-F5344CB8AC3E}">
        <p14:creationId xmlns:p14="http://schemas.microsoft.com/office/powerpoint/2010/main" val="148562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6A4776C-2BA3-2948-8BF0-FFEA535F4F46}" type="slidenum">
              <a:rPr lang="en-US" smtClean="0"/>
              <a:t>1</a:t>
            </a:fld>
            <a:endParaRPr lang="en-US"/>
          </a:p>
        </p:txBody>
      </p:sp>
    </p:spTree>
    <p:extLst>
      <p:ext uri="{BB962C8B-B14F-4D97-AF65-F5344CB8AC3E}">
        <p14:creationId xmlns:p14="http://schemas.microsoft.com/office/powerpoint/2010/main" val="268201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12</a:t>
            </a:fld>
            <a:endParaRPr lang="en-US"/>
          </a:p>
        </p:txBody>
      </p:sp>
    </p:spTree>
    <p:extLst>
      <p:ext uri="{BB962C8B-B14F-4D97-AF65-F5344CB8AC3E}">
        <p14:creationId xmlns:p14="http://schemas.microsoft.com/office/powerpoint/2010/main" val="154914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13</a:t>
            </a:fld>
            <a:endParaRPr lang="en-US"/>
          </a:p>
        </p:txBody>
      </p:sp>
    </p:spTree>
    <p:extLst>
      <p:ext uri="{BB962C8B-B14F-4D97-AF65-F5344CB8AC3E}">
        <p14:creationId xmlns:p14="http://schemas.microsoft.com/office/powerpoint/2010/main" val="255734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14</a:t>
            </a:fld>
            <a:endParaRPr lang="en-US"/>
          </a:p>
        </p:txBody>
      </p:sp>
    </p:spTree>
    <p:extLst>
      <p:ext uri="{BB962C8B-B14F-4D97-AF65-F5344CB8AC3E}">
        <p14:creationId xmlns:p14="http://schemas.microsoft.com/office/powerpoint/2010/main" val="28905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15</a:t>
            </a:fld>
            <a:endParaRPr lang="en-US"/>
          </a:p>
        </p:txBody>
      </p:sp>
    </p:spTree>
    <p:extLst>
      <p:ext uri="{BB962C8B-B14F-4D97-AF65-F5344CB8AC3E}">
        <p14:creationId xmlns:p14="http://schemas.microsoft.com/office/powerpoint/2010/main" val="15820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16</a:t>
            </a:fld>
            <a:endParaRPr lang="en-US"/>
          </a:p>
        </p:txBody>
      </p:sp>
    </p:spTree>
    <p:extLst>
      <p:ext uri="{BB962C8B-B14F-4D97-AF65-F5344CB8AC3E}">
        <p14:creationId xmlns:p14="http://schemas.microsoft.com/office/powerpoint/2010/main" val="314670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18</a:t>
            </a:fld>
            <a:endParaRPr lang="en-US"/>
          </a:p>
        </p:txBody>
      </p:sp>
    </p:spTree>
    <p:extLst>
      <p:ext uri="{BB962C8B-B14F-4D97-AF65-F5344CB8AC3E}">
        <p14:creationId xmlns:p14="http://schemas.microsoft.com/office/powerpoint/2010/main" val="426636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2</a:t>
            </a:fld>
            <a:endParaRPr lang="en-US"/>
          </a:p>
        </p:txBody>
      </p:sp>
    </p:spTree>
    <p:extLst>
      <p:ext uri="{BB962C8B-B14F-4D97-AF65-F5344CB8AC3E}">
        <p14:creationId xmlns:p14="http://schemas.microsoft.com/office/powerpoint/2010/main" val="412307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4</a:t>
            </a:fld>
            <a:endParaRPr lang="en-US"/>
          </a:p>
        </p:txBody>
      </p:sp>
    </p:spTree>
    <p:extLst>
      <p:ext uri="{BB962C8B-B14F-4D97-AF65-F5344CB8AC3E}">
        <p14:creationId xmlns:p14="http://schemas.microsoft.com/office/powerpoint/2010/main" val="237694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5</a:t>
            </a:fld>
            <a:endParaRPr lang="en-US"/>
          </a:p>
        </p:txBody>
      </p:sp>
    </p:spTree>
    <p:extLst>
      <p:ext uri="{BB962C8B-B14F-4D97-AF65-F5344CB8AC3E}">
        <p14:creationId xmlns:p14="http://schemas.microsoft.com/office/powerpoint/2010/main" val="11726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6</a:t>
            </a:fld>
            <a:endParaRPr lang="en-US"/>
          </a:p>
        </p:txBody>
      </p:sp>
    </p:spTree>
    <p:extLst>
      <p:ext uri="{BB962C8B-B14F-4D97-AF65-F5344CB8AC3E}">
        <p14:creationId xmlns:p14="http://schemas.microsoft.com/office/powerpoint/2010/main" val="289556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7</a:t>
            </a:fld>
            <a:endParaRPr lang="en-US"/>
          </a:p>
        </p:txBody>
      </p:sp>
    </p:spTree>
    <p:extLst>
      <p:ext uri="{BB962C8B-B14F-4D97-AF65-F5344CB8AC3E}">
        <p14:creationId xmlns:p14="http://schemas.microsoft.com/office/powerpoint/2010/main" val="271409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u="none" dirty="0">
              <a:solidFill>
                <a:srgbClr val="002060"/>
              </a:solidFill>
              <a:effectLst/>
              <a:latin typeface="Arial" panose="020B0604020202020204" pitchFamily="34" charset="0"/>
              <a:ea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8</a:t>
            </a:fld>
            <a:endParaRPr lang="en-US"/>
          </a:p>
        </p:txBody>
      </p:sp>
    </p:spTree>
    <p:extLst>
      <p:ext uri="{BB962C8B-B14F-4D97-AF65-F5344CB8AC3E}">
        <p14:creationId xmlns:p14="http://schemas.microsoft.com/office/powerpoint/2010/main" val="268426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9</a:t>
            </a:fld>
            <a:endParaRPr lang="en-US"/>
          </a:p>
        </p:txBody>
      </p:sp>
    </p:spTree>
    <p:extLst>
      <p:ext uri="{BB962C8B-B14F-4D97-AF65-F5344CB8AC3E}">
        <p14:creationId xmlns:p14="http://schemas.microsoft.com/office/powerpoint/2010/main" val="328664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4776C-2BA3-2948-8BF0-FFEA535F4F46}" type="slidenum">
              <a:rPr lang="en-US" smtClean="0"/>
              <a:t>10</a:t>
            </a:fld>
            <a:endParaRPr lang="en-US"/>
          </a:p>
        </p:txBody>
      </p:sp>
    </p:spTree>
    <p:extLst>
      <p:ext uri="{BB962C8B-B14F-4D97-AF65-F5344CB8AC3E}">
        <p14:creationId xmlns:p14="http://schemas.microsoft.com/office/powerpoint/2010/main" val="1404688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C7E5447-EFBD-B81F-F05B-C36DE50E42A6}"/>
              </a:ext>
            </a:extLst>
          </p:cNvPr>
          <p:cNvSpPr>
            <a:spLocks noGrp="1"/>
          </p:cNvSpPr>
          <p:nvPr>
            <p:ph type="title" hasCustomPrompt="1"/>
          </p:nvPr>
        </p:nvSpPr>
        <p:spPr>
          <a:xfrm>
            <a:off x="5658268" y="2914343"/>
            <a:ext cx="5851246" cy="2060228"/>
          </a:xfrm>
          <a:prstGeom prst="rect">
            <a:avLst/>
          </a:prstGeom>
        </p:spPr>
        <p:txBody>
          <a:bodyPr anchor="t" anchorCtr="0"/>
          <a:lstStyle>
            <a:lvl1pPr algn="l">
              <a:lnSpc>
                <a:spcPct val="90000"/>
              </a:lnSpc>
              <a:defRPr sz="4200" b="1" i="0">
                <a:solidFill>
                  <a:schemeClr val="accent4"/>
                </a:solidFill>
                <a:latin typeface="Arial" panose="020B0604020202020204" pitchFamily="34" charset="0"/>
                <a:cs typeface="Arial" panose="020B0604020202020204" pitchFamily="34" charset="0"/>
              </a:defRPr>
            </a:lvl1pPr>
          </a:lstStyle>
          <a:p>
            <a:r>
              <a:rPr lang="en-US" dirty="0">
                <a:latin typeface="Arial"/>
                <a:cs typeface="Arial"/>
              </a:rPr>
              <a:t>Employers Globally Plan to Increase Hiring Throughout Q3 </a:t>
            </a:r>
            <a:endParaRPr lang="en-GB" dirty="0"/>
          </a:p>
        </p:txBody>
      </p:sp>
      <p:sp useBgFill="1">
        <p:nvSpPr>
          <p:cNvPr id="12" name="Date Placeholder 3">
            <a:extLst>
              <a:ext uri="{FF2B5EF4-FFF2-40B4-BE49-F238E27FC236}">
                <a16:creationId xmlns:a16="http://schemas.microsoft.com/office/drawing/2014/main" id="{96537B5B-51C9-C7DA-7793-49FA8A93EF69}"/>
              </a:ext>
            </a:extLst>
          </p:cNvPr>
          <p:cNvSpPr txBox="1">
            <a:spLocks/>
          </p:cNvSpPr>
          <p:nvPr userDrawn="1"/>
        </p:nvSpPr>
        <p:spPr>
          <a:xfrm>
            <a:off x="8769900" y="6544581"/>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a:solidFill>
                  <a:schemeClr val="tx1"/>
                </a:solidFill>
                <a:latin typeface="Arial" panose="020B0604020202020204" pitchFamily="34" charset="0"/>
              </a:rPr>
              <a:t>ManpowerGroup Proprietary Information</a:t>
            </a:r>
          </a:p>
        </p:txBody>
      </p:sp>
      <p:pic>
        <p:nvPicPr>
          <p:cNvPr id="6" name="Picture 5" descr="A picture containing text, sign, clipart&#10;&#10;Description automatically generated">
            <a:extLst>
              <a:ext uri="{FF2B5EF4-FFF2-40B4-BE49-F238E27FC236}">
                <a16:creationId xmlns:a16="http://schemas.microsoft.com/office/drawing/2014/main" id="{2AA99201-F581-2101-3C5F-597829C37629}"/>
              </a:ext>
            </a:extLst>
          </p:cNvPr>
          <p:cNvPicPr>
            <a:picLocks noChangeAspect="1"/>
          </p:cNvPicPr>
          <p:nvPr userDrawn="1"/>
        </p:nvPicPr>
        <p:blipFill>
          <a:blip r:embed="rId3"/>
          <a:stretch>
            <a:fillRect/>
          </a:stretch>
        </p:blipFill>
        <p:spPr>
          <a:xfrm>
            <a:off x="5693257" y="2034776"/>
            <a:ext cx="2284141" cy="407127"/>
          </a:xfrm>
          <a:prstGeom prst="rect">
            <a:avLst/>
          </a:prstGeom>
        </p:spPr>
      </p:pic>
      <p:sp>
        <p:nvSpPr>
          <p:cNvPr id="21" name="Espace réservé du texte 3">
            <a:extLst>
              <a:ext uri="{FF2B5EF4-FFF2-40B4-BE49-F238E27FC236}">
                <a16:creationId xmlns:a16="http://schemas.microsoft.com/office/drawing/2014/main" id="{6BE58C93-4493-23CE-D969-FDD9A06144E7}"/>
              </a:ext>
            </a:extLst>
          </p:cNvPr>
          <p:cNvSpPr>
            <a:spLocks noGrp="1"/>
          </p:cNvSpPr>
          <p:nvPr>
            <p:ph type="body" sz="quarter" idx="10" hasCustomPrompt="1"/>
          </p:nvPr>
        </p:nvSpPr>
        <p:spPr>
          <a:xfrm>
            <a:off x="372654" y="532376"/>
            <a:ext cx="1362946" cy="1808954"/>
          </a:xfrm>
        </p:spPr>
        <p:txBody>
          <a:bodyPr/>
          <a:lstStyle>
            <a:lvl1pPr marL="0" indent="0">
              <a:buFontTx/>
              <a:buNone/>
              <a:defRPr sz="6400" b="1">
                <a:solidFill>
                  <a:schemeClr val="bg1"/>
                </a:solidFill>
              </a:defRPr>
            </a:lvl1pPr>
            <a:lvl2pPr marL="92075" indent="0">
              <a:spcBef>
                <a:spcPts val="700"/>
              </a:spcBef>
              <a:spcAft>
                <a:spcPts val="0"/>
              </a:spcAft>
              <a:buNone/>
              <a:defRPr sz="1200" b="1">
                <a:solidFill>
                  <a:schemeClr val="bg1"/>
                </a:solidFill>
              </a:defRPr>
            </a:lvl2pPr>
          </a:lstStyle>
          <a:p>
            <a:pPr lvl="0"/>
            <a:r>
              <a:rPr lang="fr-FR" dirty="0"/>
              <a:t>Q1</a:t>
            </a:r>
          </a:p>
          <a:p>
            <a:pPr lvl="1"/>
            <a:r>
              <a:rPr lang="fr-FR" dirty="0" err="1"/>
              <a:t>ManPowerGroup</a:t>
            </a:r>
            <a:br>
              <a:rPr lang="fr-FR" dirty="0"/>
            </a:br>
            <a:r>
              <a:rPr lang="fr-FR" dirty="0" err="1"/>
              <a:t>Employment</a:t>
            </a:r>
            <a:br>
              <a:rPr lang="fr-FR" dirty="0"/>
            </a:br>
            <a:r>
              <a:rPr lang="fr-FR" dirty="0"/>
              <a:t>Outlook Survey</a:t>
            </a:r>
          </a:p>
        </p:txBody>
      </p:sp>
      <p:sp>
        <p:nvSpPr>
          <p:cNvPr id="22" name="Espace réservé du texte 8">
            <a:extLst>
              <a:ext uri="{FF2B5EF4-FFF2-40B4-BE49-F238E27FC236}">
                <a16:creationId xmlns:a16="http://schemas.microsoft.com/office/drawing/2014/main" id="{45CFC9AF-042C-213D-D0E0-E7EAD2BFF7AC}"/>
              </a:ext>
            </a:extLst>
          </p:cNvPr>
          <p:cNvSpPr>
            <a:spLocks noGrp="1"/>
          </p:cNvSpPr>
          <p:nvPr>
            <p:ph type="body" sz="quarter" idx="11" hasCustomPrompt="1"/>
          </p:nvPr>
        </p:nvSpPr>
        <p:spPr>
          <a:xfrm rot="16200000">
            <a:off x="1158066" y="764891"/>
            <a:ext cx="777240" cy="377825"/>
          </a:xfrm>
        </p:spPr>
        <p:txBody>
          <a:bodyPr/>
          <a:lstStyle>
            <a:lvl1pPr marL="0" indent="0">
              <a:buNone/>
              <a:defRPr sz="2200" b="1">
                <a:solidFill>
                  <a:schemeClr val="bg1"/>
                </a:solidFill>
              </a:defRPr>
            </a:lvl1pPr>
            <a:lvl2pPr>
              <a:defRPr sz="2200" b="1">
                <a:solidFill>
                  <a:schemeClr val="bg1"/>
                </a:solidFill>
              </a:defRPr>
            </a:lvl2pPr>
          </a:lstStyle>
          <a:p>
            <a:pPr lvl="0"/>
            <a:r>
              <a:rPr lang="fr-FR" dirty="0"/>
              <a:t>2024</a:t>
            </a:r>
          </a:p>
          <a:p>
            <a:pPr lvl="1"/>
            <a:endParaRPr lang="fr-FR" dirty="0"/>
          </a:p>
        </p:txBody>
      </p:sp>
      <p:cxnSp>
        <p:nvCxnSpPr>
          <p:cNvPr id="23" name="Connecteur droit 22">
            <a:extLst>
              <a:ext uri="{FF2B5EF4-FFF2-40B4-BE49-F238E27FC236}">
                <a16:creationId xmlns:a16="http://schemas.microsoft.com/office/drawing/2014/main" id="{595F8B18-37A7-3E63-2CF9-B62E7A7B17E5}"/>
              </a:ext>
            </a:extLst>
          </p:cNvPr>
          <p:cNvCxnSpPr>
            <a:cxnSpLocks/>
          </p:cNvCxnSpPr>
          <p:nvPr userDrawn="1"/>
        </p:nvCxnSpPr>
        <p:spPr>
          <a:xfrm>
            <a:off x="466472" y="530223"/>
            <a:ext cx="1150428" cy="0"/>
          </a:xfrm>
          <a:prstGeom prst="line">
            <a:avLst/>
          </a:prstGeom>
          <a:ln w="38100" cap="rnd">
            <a:solidFill>
              <a:schemeClr val="bg1">
                <a:alpha val="99000"/>
              </a:schemeClr>
            </a:solidFill>
            <a:roun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86E3F7D3-B62C-6615-6784-BA89DA29DBEB}"/>
              </a:ext>
            </a:extLst>
          </p:cNvPr>
          <p:cNvCxnSpPr>
            <a:cxnSpLocks/>
          </p:cNvCxnSpPr>
          <p:nvPr userDrawn="1"/>
        </p:nvCxnSpPr>
        <p:spPr>
          <a:xfrm>
            <a:off x="466472" y="1570486"/>
            <a:ext cx="1150428" cy="0"/>
          </a:xfrm>
          <a:prstGeom prst="line">
            <a:avLst/>
          </a:prstGeom>
          <a:ln w="38100" cap="rnd">
            <a:solidFill>
              <a:schemeClr val="bg1">
                <a:alpha val="99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776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F39D926-74BA-67B7-21A6-D715BF3C1B17}"/>
              </a:ext>
            </a:extLst>
          </p:cNvPr>
          <p:cNvSpPr/>
          <p:nvPr userDrawn="1"/>
        </p:nvSpPr>
        <p:spPr>
          <a:xfrm>
            <a:off x="695325" y="2055377"/>
            <a:ext cx="2095531" cy="3174110"/>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6" y="607002"/>
            <a:ext cx="10801350" cy="461665"/>
          </a:xfrm>
          <a:prstGeom prst="rect">
            <a:avLst/>
          </a:prstGeom>
        </p:spPr>
        <p:txBody>
          <a:bodyPr vert="horz" lIns="0" tIns="0" rIns="0" bIns="0" rtlCol="0" anchor="t" anchorCtr="0">
            <a:spAutoFit/>
          </a:bodyPr>
          <a:lstStyle>
            <a:lvl1pPr>
              <a:defRPr>
                <a:solidFill>
                  <a:schemeClr val="accent4"/>
                </a:solidFill>
              </a:defRPr>
            </a:lvl1pPr>
          </a:lstStyle>
          <a:p>
            <a:r>
              <a:rPr lang="en-GB" dirty="0"/>
              <a:t>Click to Add Content Title</a:t>
            </a:r>
            <a:endParaRPr lang="en-US" dirty="0"/>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809508" y="2102866"/>
            <a:ext cx="1867164" cy="1918111"/>
          </a:xfrm>
          <a:prstGeom prst="roundRect">
            <a:avLst>
              <a:gd name="adj" fmla="val 5271"/>
            </a:avLst>
          </a:prstGeom>
          <a:solidFill>
            <a:srgbClr val="F9EEE5"/>
          </a:solidFill>
        </p:spPr>
        <p:txBody>
          <a:bodyPr/>
          <a:lstStyle/>
          <a:p>
            <a:endParaRPr lang="fr-F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hasCustomPrompt="1"/>
          </p:nvPr>
        </p:nvSpPr>
        <p:spPr>
          <a:xfrm>
            <a:off x="695325" y="4607576"/>
            <a:ext cx="20955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
        <p:nvSpPr>
          <p:cNvPr id="13" name="Rectangle : coins arrondis 12">
            <a:extLst>
              <a:ext uri="{FF2B5EF4-FFF2-40B4-BE49-F238E27FC236}">
                <a16:creationId xmlns:a16="http://schemas.microsoft.com/office/drawing/2014/main" id="{A92660C9-8EDF-25F9-C457-28108EA7CEB4}"/>
              </a:ext>
            </a:extLst>
          </p:cNvPr>
          <p:cNvSpPr/>
          <p:nvPr userDrawn="1"/>
        </p:nvSpPr>
        <p:spPr>
          <a:xfrm>
            <a:off x="2870856" y="2055377"/>
            <a:ext cx="2095531" cy="3174110"/>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graphique 11">
            <a:extLst>
              <a:ext uri="{FF2B5EF4-FFF2-40B4-BE49-F238E27FC236}">
                <a16:creationId xmlns:a16="http://schemas.microsoft.com/office/drawing/2014/main" id="{D83D2CA3-8562-C729-16F6-12A31AC12B2E}"/>
              </a:ext>
            </a:extLst>
          </p:cNvPr>
          <p:cNvSpPr>
            <a:spLocks noGrp="1"/>
          </p:cNvSpPr>
          <p:nvPr>
            <p:ph type="chart" sz="quarter" idx="14"/>
          </p:nvPr>
        </p:nvSpPr>
        <p:spPr>
          <a:xfrm>
            <a:off x="2985039" y="2102866"/>
            <a:ext cx="1867164" cy="1918111"/>
          </a:xfrm>
          <a:prstGeom prst="roundRect">
            <a:avLst>
              <a:gd name="adj" fmla="val 5271"/>
            </a:avLst>
          </a:prstGeom>
          <a:solidFill>
            <a:srgbClr val="F9EEE5"/>
          </a:solidFill>
        </p:spPr>
        <p:txBody>
          <a:bodyPr/>
          <a:lstStyle/>
          <a:p>
            <a:endParaRPr lang="fr-FR"/>
          </a:p>
        </p:txBody>
      </p:sp>
      <p:sp>
        <p:nvSpPr>
          <p:cNvPr id="19" name="Espace réservé du texte 15">
            <a:extLst>
              <a:ext uri="{FF2B5EF4-FFF2-40B4-BE49-F238E27FC236}">
                <a16:creationId xmlns:a16="http://schemas.microsoft.com/office/drawing/2014/main" id="{869F5D92-2736-E56F-2242-2FC16E8753D3}"/>
              </a:ext>
            </a:extLst>
          </p:cNvPr>
          <p:cNvSpPr>
            <a:spLocks noGrp="1"/>
          </p:cNvSpPr>
          <p:nvPr>
            <p:ph type="body" sz="quarter" idx="15" hasCustomPrompt="1"/>
          </p:nvPr>
        </p:nvSpPr>
        <p:spPr>
          <a:xfrm>
            <a:off x="2870856" y="4607576"/>
            <a:ext cx="20955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
        <p:nvSpPr>
          <p:cNvPr id="20" name="Rectangle : coins arrondis 19">
            <a:extLst>
              <a:ext uri="{FF2B5EF4-FFF2-40B4-BE49-F238E27FC236}">
                <a16:creationId xmlns:a16="http://schemas.microsoft.com/office/drawing/2014/main" id="{0A16CCC7-9F4A-E46B-0376-B0480E6FED94}"/>
              </a:ext>
            </a:extLst>
          </p:cNvPr>
          <p:cNvSpPr/>
          <p:nvPr userDrawn="1"/>
        </p:nvSpPr>
        <p:spPr>
          <a:xfrm>
            <a:off x="5046387" y="2055377"/>
            <a:ext cx="2095531" cy="3174110"/>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graphique 11">
            <a:extLst>
              <a:ext uri="{FF2B5EF4-FFF2-40B4-BE49-F238E27FC236}">
                <a16:creationId xmlns:a16="http://schemas.microsoft.com/office/drawing/2014/main" id="{3AD24C93-F4ED-78EB-54D9-A619ECAE0ABD}"/>
              </a:ext>
            </a:extLst>
          </p:cNvPr>
          <p:cNvSpPr>
            <a:spLocks noGrp="1"/>
          </p:cNvSpPr>
          <p:nvPr>
            <p:ph type="chart" sz="quarter" idx="16"/>
          </p:nvPr>
        </p:nvSpPr>
        <p:spPr>
          <a:xfrm>
            <a:off x="5160570" y="2102866"/>
            <a:ext cx="1867164" cy="1918111"/>
          </a:xfrm>
          <a:prstGeom prst="roundRect">
            <a:avLst>
              <a:gd name="adj" fmla="val 5271"/>
            </a:avLst>
          </a:prstGeom>
          <a:solidFill>
            <a:srgbClr val="F9EEE5"/>
          </a:solidFill>
        </p:spPr>
        <p:txBody>
          <a:bodyPr/>
          <a:lstStyle/>
          <a:p>
            <a:endParaRPr lang="fr-FR"/>
          </a:p>
        </p:txBody>
      </p:sp>
      <p:sp>
        <p:nvSpPr>
          <p:cNvPr id="22" name="Espace réservé du texte 15">
            <a:extLst>
              <a:ext uri="{FF2B5EF4-FFF2-40B4-BE49-F238E27FC236}">
                <a16:creationId xmlns:a16="http://schemas.microsoft.com/office/drawing/2014/main" id="{5AC09ECA-2B90-C519-569B-FDBC50C414FA}"/>
              </a:ext>
            </a:extLst>
          </p:cNvPr>
          <p:cNvSpPr>
            <a:spLocks noGrp="1"/>
          </p:cNvSpPr>
          <p:nvPr>
            <p:ph type="body" sz="quarter" idx="17" hasCustomPrompt="1"/>
          </p:nvPr>
        </p:nvSpPr>
        <p:spPr>
          <a:xfrm>
            <a:off x="5046387" y="4607576"/>
            <a:ext cx="20955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
        <p:nvSpPr>
          <p:cNvPr id="23" name="Rectangle : coins arrondis 22">
            <a:extLst>
              <a:ext uri="{FF2B5EF4-FFF2-40B4-BE49-F238E27FC236}">
                <a16:creationId xmlns:a16="http://schemas.microsoft.com/office/drawing/2014/main" id="{A67C33FB-716E-27B9-AFF9-8A746E1F86CE}"/>
              </a:ext>
            </a:extLst>
          </p:cNvPr>
          <p:cNvSpPr/>
          <p:nvPr userDrawn="1"/>
        </p:nvSpPr>
        <p:spPr>
          <a:xfrm>
            <a:off x="7221918" y="2055377"/>
            <a:ext cx="2095531" cy="3174110"/>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graphique 11">
            <a:extLst>
              <a:ext uri="{FF2B5EF4-FFF2-40B4-BE49-F238E27FC236}">
                <a16:creationId xmlns:a16="http://schemas.microsoft.com/office/drawing/2014/main" id="{AB06E9E3-A628-18AC-24A3-33123538762D}"/>
              </a:ext>
            </a:extLst>
          </p:cNvPr>
          <p:cNvSpPr>
            <a:spLocks noGrp="1"/>
          </p:cNvSpPr>
          <p:nvPr>
            <p:ph type="chart" sz="quarter" idx="18"/>
          </p:nvPr>
        </p:nvSpPr>
        <p:spPr>
          <a:xfrm>
            <a:off x="7336101" y="2102866"/>
            <a:ext cx="1867164" cy="1918111"/>
          </a:xfrm>
          <a:prstGeom prst="roundRect">
            <a:avLst>
              <a:gd name="adj" fmla="val 5271"/>
            </a:avLst>
          </a:prstGeom>
          <a:solidFill>
            <a:srgbClr val="F9EEE5"/>
          </a:solidFill>
        </p:spPr>
        <p:txBody>
          <a:bodyPr/>
          <a:lstStyle/>
          <a:p>
            <a:endParaRPr lang="fr-FR"/>
          </a:p>
        </p:txBody>
      </p:sp>
      <p:sp>
        <p:nvSpPr>
          <p:cNvPr id="25" name="Espace réservé du texte 15">
            <a:extLst>
              <a:ext uri="{FF2B5EF4-FFF2-40B4-BE49-F238E27FC236}">
                <a16:creationId xmlns:a16="http://schemas.microsoft.com/office/drawing/2014/main" id="{FDEA3E3D-7931-0EC7-8FC3-B4DBBE7F0A90}"/>
              </a:ext>
            </a:extLst>
          </p:cNvPr>
          <p:cNvSpPr>
            <a:spLocks noGrp="1"/>
          </p:cNvSpPr>
          <p:nvPr>
            <p:ph type="body" sz="quarter" idx="19" hasCustomPrompt="1"/>
          </p:nvPr>
        </p:nvSpPr>
        <p:spPr>
          <a:xfrm>
            <a:off x="7221918" y="4607576"/>
            <a:ext cx="20955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
        <p:nvSpPr>
          <p:cNvPr id="26" name="Rectangle : coins arrondis 25">
            <a:extLst>
              <a:ext uri="{FF2B5EF4-FFF2-40B4-BE49-F238E27FC236}">
                <a16:creationId xmlns:a16="http://schemas.microsoft.com/office/drawing/2014/main" id="{31912B4D-2DA0-5541-EF37-E7EDD796151D}"/>
              </a:ext>
            </a:extLst>
          </p:cNvPr>
          <p:cNvSpPr/>
          <p:nvPr userDrawn="1"/>
        </p:nvSpPr>
        <p:spPr>
          <a:xfrm>
            <a:off x="9397449" y="2055377"/>
            <a:ext cx="2095531" cy="3174110"/>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graphique 11">
            <a:extLst>
              <a:ext uri="{FF2B5EF4-FFF2-40B4-BE49-F238E27FC236}">
                <a16:creationId xmlns:a16="http://schemas.microsoft.com/office/drawing/2014/main" id="{7BBF2051-410E-C848-00CC-BF87CC24CF27}"/>
              </a:ext>
            </a:extLst>
          </p:cNvPr>
          <p:cNvSpPr>
            <a:spLocks noGrp="1"/>
          </p:cNvSpPr>
          <p:nvPr>
            <p:ph type="chart" sz="quarter" idx="20"/>
          </p:nvPr>
        </p:nvSpPr>
        <p:spPr>
          <a:xfrm>
            <a:off x="9511632" y="2102866"/>
            <a:ext cx="1867164" cy="1918111"/>
          </a:xfrm>
          <a:prstGeom prst="roundRect">
            <a:avLst>
              <a:gd name="adj" fmla="val 5271"/>
            </a:avLst>
          </a:prstGeom>
          <a:solidFill>
            <a:srgbClr val="F9EEE5"/>
          </a:solidFill>
        </p:spPr>
        <p:txBody>
          <a:bodyPr/>
          <a:lstStyle/>
          <a:p>
            <a:endParaRPr lang="fr-FR"/>
          </a:p>
        </p:txBody>
      </p:sp>
      <p:sp>
        <p:nvSpPr>
          <p:cNvPr id="28" name="Espace réservé du texte 15">
            <a:extLst>
              <a:ext uri="{FF2B5EF4-FFF2-40B4-BE49-F238E27FC236}">
                <a16:creationId xmlns:a16="http://schemas.microsoft.com/office/drawing/2014/main" id="{38310A1B-A977-1776-3576-91CEDF6E53AB}"/>
              </a:ext>
            </a:extLst>
          </p:cNvPr>
          <p:cNvSpPr>
            <a:spLocks noGrp="1"/>
          </p:cNvSpPr>
          <p:nvPr>
            <p:ph type="body" sz="quarter" idx="21" hasCustomPrompt="1"/>
          </p:nvPr>
        </p:nvSpPr>
        <p:spPr>
          <a:xfrm>
            <a:off x="9397449" y="4607576"/>
            <a:ext cx="20955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Tree>
    <p:extLst>
      <p:ext uri="{BB962C8B-B14F-4D97-AF65-F5344CB8AC3E}">
        <p14:creationId xmlns:p14="http://schemas.microsoft.com/office/powerpoint/2010/main" val="333693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640349" y="3137431"/>
            <a:ext cx="4572279" cy="1477328"/>
          </a:xfrm>
          <a:prstGeom prst="rect">
            <a:avLst/>
          </a:prstGeom>
        </p:spPr>
        <p:txBody>
          <a:bodyPr wrap="square" lIns="0" tIns="0" rIns="0" bIns="0" anchor="t" anchorCtr="0">
            <a:spAutoFit/>
          </a:bodyPr>
          <a:lstStyle>
            <a:lvl1pPr algn="l">
              <a:defRPr sz="4800" b="1" i="0">
                <a:solidFill>
                  <a:schemeClr val="bg1"/>
                </a:solidFill>
                <a:latin typeface="Arial" panose="020B0604020202020204" pitchFamily="34" charset="0"/>
                <a:cs typeface="Arial" panose="020B0604020202020204" pitchFamily="34" charset="0"/>
              </a:defRPr>
            </a:lvl1pPr>
          </a:lstStyle>
          <a:p>
            <a:r>
              <a:rPr lang="en-US" dirty="0" err="1"/>
              <a:t>Titre</a:t>
            </a:r>
            <a:r>
              <a:rPr lang="en-US" dirty="0"/>
              <a:t> du </a:t>
            </a:r>
            <a:r>
              <a:rPr lang="en-US" dirty="0" err="1"/>
              <a:t>chapitre</a:t>
            </a:r>
            <a:endParaRPr lang="en-US" dirty="0"/>
          </a:p>
        </p:txBody>
      </p:sp>
      <p:sp>
        <p:nvSpPr>
          <p:cNvPr id="3" name="Espace réservé du pied de page 4">
            <a:extLst>
              <a:ext uri="{FF2B5EF4-FFF2-40B4-BE49-F238E27FC236}">
                <a16:creationId xmlns:a16="http://schemas.microsoft.com/office/drawing/2014/main" id="{5E7F167D-F885-B800-541E-677DD03062F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20290681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33" name="Rectangle : coins arrondis 32">
            <a:extLst>
              <a:ext uri="{FF2B5EF4-FFF2-40B4-BE49-F238E27FC236}">
                <a16:creationId xmlns:a16="http://schemas.microsoft.com/office/drawing/2014/main" id="{D9672FF4-3AE2-483C-8454-5995A290F2AD}"/>
              </a:ext>
            </a:extLst>
          </p:cNvPr>
          <p:cNvSpPr/>
          <p:nvPr userDrawn="1"/>
        </p:nvSpPr>
        <p:spPr>
          <a:xfrm>
            <a:off x="4385941" y="2535826"/>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space réservé du graphique 11">
            <a:extLst>
              <a:ext uri="{FF2B5EF4-FFF2-40B4-BE49-F238E27FC236}">
                <a16:creationId xmlns:a16="http://schemas.microsoft.com/office/drawing/2014/main" id="{3AA976F1-CCB0-537E-0258-0A6EA6CA582A}"/>
              </a:ext>
            </a:extLst>
          </p:cNvPr>
          <p:cNvSpPr>
            <a:spLocks noGrp="1"/>
          </p:cNvSpPr>
          <p:nvPr>
            <p:ph type="chart" sz="quarter" idx="22"/>
          </p:nvPr>
        </p:nvSpPr>
        <p:spPr>
          <a:xfrm>
            <a:off x="4385941" y="2542028"/>
            <a:ext cx="3420117" cy="1773944"/>
          </a:xfrm>
          <a:prstGeom prst="roundRect">
            <a:avLst>
              <a:gd name="adj" fmla="val 5271"/>
            </a:avLst>
          </a:prstGeom>
          <a:solidFill>
            <a:srgbClr val="F9EEE5"/>
          </a:solidFill>
        </p:spPr>
        <p:txBody>
          <a:bodyPr/>
          <a:lstStyle/>
          <a:p>
            <a:endParaRPr lang="fr-FR"/>
          </a:p>
        </p:txBody>
      </p:sp>
      <p:sp>
        <p:nvSpPr>
          <p:cNvPr id="32" name="Rectangle : coins arrondis 31">
            <a:extLst>
              <a:ext uri="{FF2B5EF4-FFF2-40B4-BE49-F238E27FC236}">
                <a16:creationId xmlns:a16="http://schemas.microsoft.com/office/drawing/2014/main" id="{75421676-8AF6-3B23-51C3-18D5D3399E96}"/>
              </a:ext>
            </a:extLst>
          </p:cNvPr>
          <p:cNvSpPr/>
          <p:nvPr userDrawn="1"/>
        </p:nvSpPr>
        <p:spPr>
          <a:xfrm>
            <a:off x="730272" y="2535826"/>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0" name="Espace réservé du texte 9">
            <a:extLst>
              <a:ext uri="{FF2B5EF4-FFF2-40B4-BE49-F238E27FC236}">
                <a16:creationId xmlns:a16="http://schemas.microsoft.com/office/drawing/2014/main" id="{C20212D2-F74D-1703-E84B-8D2D7D546C2F}"/>
              </a:ext>
            </a:extLst>
          </p:cNvPr>
          <p:cNvSpPr>
            <a:spLocks noGrp="1"/>
          </p:cNvSpPr>
          <p:nvPr>
            <p:ph type="body" sz="quarter" idx="10" hasCustomPrompt="1"/>
          </p:nvPr>
        </p:nvSpPr>
        <p:spPr>
          <a:xfrm>
            <a:off x="730273" y="610576"/>
            <a:ext cx="3420117" cy="1831229"/>
          </a:xfrm>
          <a:prstGeom prst="roundRect">
            <a:avLst>
              <a:gd name="adj" fmla="val 5180"/>
            </a:avLst>
          </a:prstGeom>
          <a:solidFill>
            <a:srgbClr val="F9EEE5"/>
          </a:solidFill>
        </p:spPr>
        <p:txBody>
          <a:bodyPr lIns="144000" tIns="108000" anchor="t" anchorCtr="0"/>
          <a:lstStyle>
            <a:lvl1pPr marL="0" indent="0">
              <a:spcAft>
                <a:spcPts val="0"/>
              </a:spcAft>
              <a:buNone/>
              <a:defRPr sz="14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région</a:t>
            </a: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730272" y="2542028"/>
            <a:ext cx="3420117" cy="1773944"/>
          </a:xfrm>
          <a:prstGeom prst="roundRect">
            <a:avLst>
              <a:gd name="adj" fmla="val 5271"/>
            </a:avLst>
          </a:prstGeom>
          <a:solidFill>
            <a:srgbClr val="F9EEE5"/>
          </a:solidFill>
        </p:spPr>
        <p:txBody>
          <a:bodyPr/>
          <a:lstStyle/>
          <a:p>
            <a:endParaRPr lang="fr-FR"/>
          </a:p>
        </p:txBody>
      </p:sp>
      <p:sp>
        <p:nvSpPr>
          <p:cNvPr id="7" name="Rectangle : coins arrondis 6">
            <a:extLst>
              <a:ext uri="{FF2B5EF4-FFF2-40B4-BE49-F238E27FC236}">
                <a16:creationId xmlns:a16="http://schemas.microsoft.com/office/drawing/2014/main" id="{F247D42F-8AFB-FC52-D135-601442014AFE}"/>
              </a:ext>
            </a:extLst>
          </p:cNvPr>
          <p:cNvSpPr/>
          <p:nvPr userDrawn="1"/>
        </p:nvSpPr>
        <p:spPr>
          <a:xfrm>
            <a:off x="730272" y="4416758"/>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9">
            <a:extLst>
              <a:ext uri="{FF2B5EF4-FFF2-40B4-BE49-F238E27FC236}">
                <a16:creationId xmlns:a16="http://schemas.microsoft.com/office/drawing/2014/main" id="{8C48600F-6192-6761-F3A6-F7470F1A0DAE}"/>
              </a:ext>
            </a:extLst>
          </p:cNvPr>
          <p:cNvSpPr>
            <a:spLocks noGrp="1"/>
          </p:cNvSpPr>
          <p:nvPr>
            <p:ph type="body" sz="quarter" idx="12" hasCustomPrompt="1"/>
          </p:nvPr>
        </p:nvSpPr>
        <p:spPr>
          <a:xfrm>
            <a:off x="2106170" y="4739723"/>
            <a:ext cx="1628509" cy="1171813"/>
          </a:xfrm>
          <a:prstGeom prst="roundRect">
            <a:avLst>
              <a:gd name="adj" fmla="val 5180"/>
            </a:avLst>
          </a:prstGeom>
          <a:noFill/>
        </p:spPr>
        <p:txBody>
          <a:bodyPr wrap="square" lIns="0" tIns="0" rIns="0">
            <a:spAutoFit/>
          </a:bodyPr>
          <a:lstStyle>
            <a:lvl1pPr marL="0" indent="0" algn="l">
              <a:lnSpc>
                <a:spcPct val="90000"/>
              </a:lnSpc>
              <a:spcAft>
                <a:spcPts val="0"/>
              </a:spcAft>
              <a:buNone/>
              <a:defRPr sz="6000" b="1">
                <a:solidFill>
                  <a:schemeClr val="accent2"/>
                </a:solidFill>
              </a:defRPr>
            </a:lvl1pPr>
            <a:lvl2pPr marL="0" indent="0" algn="l">
              <a:lnSpc>
                <a:spcPct val="90000"/>
              </a:lnSpc>
              <a:spcBef>
                <a:spcPts val="0"/>
              </a:spcBef>
              <a:spcAft>
                <a:spcPts val="0"/>
              </a:spcAft>
              <a:buNone/>
              <a:defRPr sz="2000" b="1">
                <a:solidFill>
                  <a:schemeClr val="accent2"/>
                </a:solidFill>
              </a:defRPr>
            </a:lvl2pPr>
            <a:lvl3pPr marL="0" indent="0">
              <a:buNone/>
              <a:defRPr/>
            </a:lvl3pPr>
            <a:lvl4pPr marL="0" indent="0">
              <a:buNone/>
              <a:defRPr/>
            </a:lvl4pPr>
            <a:lvl5pPr marL="0" indent="0">
              <a:buNone/>
              <a:defRPr/>
            </a:lvl5pPr>
          </a:lstStyle>
          <a:p>
            <a:pPr lvl="0"/>
            <a:r>
              <a:rPr lang="fr-FR" dirty="0"/>
              <a:t>0</a:t>
            </a:r>
          </a:p>
          <a:p>
            <a:pPr lvl="1"/>
            <a:r>
              <a:rPr lang="fr-FR" dirty="0"/>
              <a:t>points</a:t>
            </a: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p:nvPr>
        </p:nvSpPr>
        <p:spPr>
          <a:xfrm>
            <a:off x="2106170" y="5917738"/>
            <a:ext cx="1902911" cy="221599"/>
          </a:xfrm>
        </p:spPr>
        <p:txBody>
          <a:bodyPr>
            <a:spAutoFit/>
          </a:bodyPr>
          <a:lstStyle>
            <a:lvl1pPr marL="0" indent="0">
              <a:lnSpc>
                <a:spcPct val="90000"/>
              </a:lnSpc>
              <a:buNone/>
              <a:defRPr sz="800">
                <a:solidFill>
                  <a:schemeClr val="accent2"/>
                </a:solidFill>
              </a:defRPr>
            </a:lvl1pPr>
            <a:lvl2pPr marL="182880" indent="0">
              <a:buNone/>
              <a:defRPr/>
            </a:lvl2pPr>
          </a:lstStyle>
          <a:p>
            <a:pPr lvl="0"/>
            <a:r>
              <a:rPr lang="fr-FR" dirty="0"/>
              <a:t>Cliquez pour modifier les styles du texte du masque</a:t>
            </a:r>
          </a:p>
        </p:txBody>
      </p:sp>
      <p:sp>
        <p:nvSpPr>
          <p:cNvPr id="15" name="Espace réservé du texte 9">
            <a:extLst>
              <a:ext uri="{FF2B5EF4-FFF2-40B4-BE49-F238E27FC236}">
                <a16:creationId xmlns:a16="http://schemas.microsoft.com/office/drawing/2014/main" id="{D950B970-3598-719D-63DC-BBD5D2B8AB04}"/>
              </a:ext>
            </a:extLst>
          </p:cNvPr>
          <p:cNvSpPr>
            <a:spLocks noGrp="1"/>
          </p:cNvSpPr>
          <p:nvPr>
            <p:ph type="body" sz="quarter" idx="14" hasCustomPrompt="1"/>
          </p:nvPr>
        </p:nvSpPr>
        <p:spPr>
          <a:xfrm>
            <a:off x="4385941" y="610576"/>
            <a:ext cx="3420117" cy="1831229"/>
          </a:xfrm>
          <a:prstGeom prst="roundRect">
            <a:avLst>
              <a:gd name="adj" fmla="val 5180"/>
            </a:avLst>
          </a:prstGeom>
          <a:solidFill>
            <a:srgbClr val="F9EEE5"/>
          </a:solidFill>
        </p:spPr>
        <p:txBody>
          <a:bodyPr lIns="144000" tIns="108000" anchor="t" anchorCtr="0"/>
          <a:lstStyle>
            <a:lvl1pPr marL="0" indent="0">
              <a:spcAft>
                <a:spcPts val="0"/>
              </a:spcAft>
              <a:buNone/>
              <a:defRPr sz="14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région</a:t>
            </a:r>
          </a:p>
        </p:txBody>
      </p:sp>
      <p:sp>
        <p:nvSpPr>
          <p:cNvPr id="17" name="Espace réservé du graphique 11">
            <a:extLst>
              <a:ext uri="{FF2B5EF4-FFF2-40B4-BE49-F238E27FC236}">
                <a16:creationId xmlns:a16="http://schemas.microsoft.com/office/drawing/2014/main" id="{456F0A9F-19DE-08CC-A6F6-2F236F8E7EF7}"/>
              </a:ext>
            </a:extLst>
          </p:cNvPr>
          <p:cNvSpPr>
            <a:spLocks noGrp="1"/>
          </p:cNvSpPr>
          <p:nvPr>
            <p:ph type="chart" sz="quarter" idx="15"/>
          </p:nvPr>
        </p:nvSpPr>
        <p:spPr>
          <a:xfrm>
            <a:off x="4385940" y="2542028"/>
            <a:ext cx="3420117" cy="1773944"/>
          </a:xfrm>
          <a:prstGeom prst="roundRect">
            <a:avLst>
              <a:gd name="adj" fmla="val 5271"/>
            </a:avLst>
          </a:prstGeom>
          <a:solidFill>
            <a:srgbClr val="F9EEE5"/>
          </a:solidFill>
        </p:spPr>
        <p:txBody>
          <a:bodyPr/>
          <a:lstStyle/>
          <a:p>
            <a:endParaRPr lang="fr-FR"/>
          </a:p>
        </p:txBody>
      </p:sp>
      <p:sp>
        <p:nvSpPr>
          <p:cNvPr id="18" name="Rectangle : coins arrondis 17">
            <a:extLst>
              <a:ext uri="{FF2B5EF4-FFF2-40B4-BE49-F238E27FC236}">
                <a16:creationId xmlns:a16="http://schemas.microsoft.com/office/drawing/2014/main" id="{CDD4D3A8-1DD9-1F27-FA51-C4945BD8F8CB}"/>
              </a:ext>
            </a:extLst>
          </p:cNvPr>
          <p:cNvSpPr/>
          <p:nvPr userDrawn="1"/>
        </p:nvSpPr>
        <p:spPr>
          <a:xfrm>
            <a:off x="4385940" y="4416758"/>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9">
            <a:extLst>
              <a:ext uri="{FF2B5EF4-FFF2-40B4-BE49-F238E27FC236}">
                <a16:creationId xmlns:a16="http://schemas.microsoft.com/office/drawing/2014/main" id="{6AA2BB9A-76BE-BE53-DC9C-DD43F01047A1}"/>
              </a:ext>
            </a:extLst>
          </p:cNvPr>
          <p:cNvSpPr>
            <a:spLocks noGrp="1"/>
          </p:cNvSpPr>
          <p:nvPr>
            <p:ph type="body" sz="quarter" idx="16" hasCustomPrompt="1"/>
          </p:nvPr>
        </p:nvSpPr>
        <p:spPr>
          <a:xfrm>
            <a:off x="5761838" y="4739723"/>
            <a:ext cx="1628509" cy="1171813"/>
          </a:xfrm>
          <a:prstGeom prst="roundRect">
            <a:avLst>
              <a:gd name="adj" fmla="val 5180"/>
            </a:avLst>
          </a:prstGeom>
          <a:noFill/>
        </p:spPr>
        <p:txBody>
          <a:bodyPr wrap="square" lIns="0" tIns="0" rIns="0">
            <a:spAutoFit/>
          </a:bodyPr>
          <a:lstStyle>
            <a:lvl1pPr marL="0" indent="0" algn="l">
              <a:lnSpc>
                <a:spcPct val="90000"/>
              </a:lnSpc>
              <a:spcAft>
                <a:spcPts val="0"/>
              </a:spcAft>
              <a:buNone/>
              <a:defRPr sz="6000" b="1">
                <a:solidFill>
                  <a:schemeClr val="accent3"/>
                </a:solidFill>
              </a:defRPr>
            </a:lvl1pPr>
            <a:lvl2pPr marL="0" indent="0" algn="l">
              <a:lnSpc>
                <a:spcPct val="90000"/>
              </a:lnSpc>
              <a:spcBef>
                <a:spcPts val="0"/>
              </a:spcBef>
              <a:spcAft>
                <a:spcPts val="0"/>
              </a:spcAft>
              <a:buNone/>
              <a:defRPr sz="2000" b="1">
                <a:solidFill>
                  <a:schemeClr val="accent3"/>
                </a:solidFill>
              </a:defRPr>
            </a:lvl2pPr>
            <a:lvl3pPr marL="0" indent="0">
              <a:buNone/>
              <a:defRPr/>
            </a:lvl3pPr>
            <a:lvl4pPr marL="0" indent="0">
              <a:buNone/>
              <a:defRPr/>
            </a:lvl4pPr>
            <a:lvl5pPr marL="0" indent="0">
              <a:buNone/>
              <a:defRPr/>
            </a:lvl5pPr>
          </a:lstStyle>
          <a:p>
            <a:pPr lvl="0"/>
            <a:r>
              <a:rPr lang="fr-FR" dirty="0"/>
              <a:t>0</a:t>
            </a:r>
          </a:p>
          <a:p>
            <a:pPr lvl="1"/>
            <a:r>
              <a:rPr lang="fr-FR" dirty="0"/>
              <a:t>points</a:t>
            </a:r>
          </a:p>
        </p:txBody>
      </p:sp>
      <p:sp>
        <p:nvSpPr>
          <p:cNvPr id="20" name="Espace réservé du texte 15">
            <a:extLst>
              <a:ext uri="{FF2B5EF4-FFF2-40B4-BE49-F238E27FC236}">
                <a16:creationId xmlns:a16="http://schemas.microsoft.com/office/drawing/2014/main" id="{78997C10-A020-62D8-27BE-3C61727A029C}"/>
              </a:ext>
            </a:extLst>
          </p:cNvPr>
          <p:cNvSpPr>
            <a:spLocks noGrp="1"/>
          </p:cNvSpPr>
          <p:nvPr>
            <p:ph type="body" sz="quarter" idx="17"/>
          </p:nvPr>
        </p:nvSpPr>
        <p:spPr>
          <a:xfrm>
            <a:off x="5761838" y="5917738"/>
            <a:ext cx="1902911" cy="221599"/>
          </a:xfrm>
        </p:spPr>
        <p:txBody>
          <a:bodyPr>
            <a:spAutoFit/>
          </a:bodyPr>
          <a:lstStyle>
            <a:lvl1pPr marL="0" indent="0">
              <a:lnSpc>
                <a:spcPct val="90000"/>
              </a:lnSpc>
              <a:buNone/>
              <a:defRPr sz="800">
                <a:solidFill>
                  <a:schemeClr val="accent3"/>
                </a:solidFill>
              </a:defRPr>
            </a:lvl1pPr>
            <a:lvl2pPr marL="182880" indent="0">
              <a:buNone/>
              <a:defRPr/>
            </a:lvl2pPr>
          </a:lstStyle>
          <a:p>
            <a:pPr lvl="0"/>
            <a:r>
              <a:rPr lang="fr-FR" dirty="0"/>
              <a:t>Cliquez pour modifier les styles du texte du masque</a:t>
            </a:r>
          </a:p>
        </p:txBody>
      </p:sp>
      <p:sp>
        <p:nvSpPr>
          <p:cNvPr id="24" name="Espace réservé du texte 9">
            <a:extLst>
              <a:ext uri="{FF2B5EF4-FFF2-40B4-BE49-F238E27FC236}">
                <a16:creationId xmlns:a16="http://schemas.microsoft.com/office/drawing/2014/main" id="{C9EFF435-523B-661E-5DB4-F2757A6574BD}"/>
              </a:ext>
            </a:extLst>
          </p:cNvPr>
          <p:cNvSpPr>
            <a:spLocks noGrp="1"/>
          </p:cNvSpPr>
          <p:nvPr>
            <p:ph type="body" sz="quarter" idx="18" hasCustomPrompt="1"/>
          </p:nvPr>
        </p:nvSpPr>
        <p:spPr>
          <a:xfrm>
            <a:off x="8041608" y="610576"/>
            <a:ext cx="3420117" cy="1831229"/>
          </a:xfrm>
          <a:prstGeom prst="roundRect">
            <a:avLst>
              <a:gd name="adj" fmla="val 5180"/>
            </a:avLst>
          </a:prstGeom>
          <a:solidFill>
            <a:srgbClr val="F9EEE5"/>
          </a:solidFill>
        </p:spPr>
        <p:txBody>
          <a:bodyPr lIns="144000" tIns="108000" anchor="t" anchorCtr="0"/>
          <a:lstStyle>
            <a:lvl1pPr marL="0" indent="0">
              <a:spcAft>
                <a:spcPts val="0"/>
              </a:spcAft>
              <a:buNone/>
              <a:defRPr sz="14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région</a:t>
            </a:r>
          </a:p>
        </p:txBody>
      </p:sp>
      <p:sp>
        <p:nvSpPr>
          <p:cNvPr id="25" name="Espace réservé du graphique 11">
            <a:extLst>
              <a:ext uri="{FF2B5EF4-FFF2-40B4-BE49-F238E27FC236}">
                <a16:creationId xmlns:a16="http://schemas.microsoft.com/office/drawing/2014/main" id="{DFD6B3B4-2B0B-C45D-BFE0-97FC76D9A5F7}"/>
              </a:ext>
            </a:extLst>
          </p:cNvPr>
          <p:cNvSpPr>
            <a:spLocks noGrp="1"/>
          </p:cNvSpPr>
          <p:nvPr>
            <p:ph type="chart" sz="quarter" idx="19"/>
          </p:nvPr>
        </p:nvSpPr>
        <p:spPr>
          <a:xfrm>
            <a:off x="8041607" y="2542028"/>
            <a:ext cx="3420117" cy="1773944"/>
          </a:xfrm>
          <a:prstGeom prst="roundRect">
            <a:avLst>
              <a:gd name="adj" fmla="val 5271"/>
            </a:avLst>
          </a:prstGeom>
          <a:solidFill>
            <a:srgbClr val="F9EEE5"/>
          </a:solidFill>
        </p:spPr>
        <p:txBody>
          <a:bodyPr/>
          <a:lstStyle/>
          <a:p>
            <a:endParaRPr lang="fr-FR"/>
          </a:p>
        </p:txBody>
      </p:sp>
      <p:sp>
        <p:nvSpPr>
          <p:cNvPr id="26" name="Rectangle : coins arrondis 25">
            <a:extLst>
              <a:ext uri="{FF2B5EF4-FFF2-40B4-BE49-F238E27FC236}">
                <a16:creationId xmlns:a16="http://schemas.microsoft.com/office/drawing/2014/main" id="{3B5E417F-FB1A-45DD-929F-9AEFBE5E8E5C}"/>
              </a:ext>
            </a:extLst>
          </p:cNvPr>
          <p:cNvSpPr/>
          <p:nvPr userDrawn="1"/>
        </p:nvSpPr>
        <p:spPr>
          <a:xfrm>
            <a:off x="8041607" y="4416758"/>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9">
            <a:extLst>
              <a:ext uri="{FF2B5EF4-FFF2-40B4-BE49-F238E27FC236}">
                <a16:creationId xmlns:a16="http://schemas.microsoft.com/office/drawing/2014/main" id="{A06A583B-6275-4E1F-17A8-CE09FF55D9ED}"/>
              </a:ext>
            </a:extLst>
          </p:cNvPr>
          <p:cNvSpPr>
            <a:spLocks noGrp="1"/>
          </p:cNvSpPr>
          <p:nvPr>
            <p:ph type="body" sz="quarter" idx="20" hasCustomPrompt="1"/>
          </p:nvPr>
        </p:nvSpPr>
        <p:spPr>
          <a:xfrm>
            <a:off x="9417505" y="4739723"/>
            <a:ext cx="1628509" cy="1171813"/>
          </a:xfrm>
          <a:prstGeom prst="roundRect">
            <a:avLst>
              <a:gd name="adj" fmla="val 5180"/>
            </a:avLst>
          </a:prstGeom>
          <a:noFill/>
        </p:spPr>
        <p:txBody>
          <a:bodyPr wrap="square" lIns="0" tIns="0" rIns="0">
            <a:spAutoFit/>
          </a:bodyPr>
          <a:lstStyle>
            <a:lvl1pPr marL="0" indent="0" algn="l">
              <a:lnSpc>
                <a:spcPct val="90000"/>
              </a:lnSpc>
              <a:spcAft>
                <a:spcPts val="0"/>
              </a:spcAft>
              <a:buNone/>
              <a:defRPr sz="6000" b="1">
                <a:solidFill>
                  <a:schemeClr val="accent3"/>
                </a:solidFill>
              </a:defRPr>
            </a:lvl1pPr>
            <a:lvl2pPr marL="0" indent="0" algn="l">
              <a:lnSpc>
                <a:spcPct val="90000"/>
              </a:lnSpc>
              <a:spcBef>
                <a:spcPts val="0"/>
              </a:spcBef>
              <a:spcAft>
                <a:spcPts val="0"/>
              </a:spcAft>
              <a:buNone/>
              <a:defRPr sz="2000" b="1">
                <a:solidFill>
                  <a:schemeClr val="accent3"/>
                </a:solidFill>
              </a:defRPr>
            </a:lvl2pPr>
            <a:lvl3pPr marL="0" indent="0">
              <a:buNone/>
              <a:defRPr/>
            </a:lvl3pPr>
            <a:lvl4pPr marL="0" indent="0">
              <a:buNone/>
              <a:defRPr/>
            </a:lvl4pPr>
            <a:lvl5pPr marL="0" indent="0">
              <a:buNone/>
              <a:defRPr/>
            </a:lvl5pPr>
          </a:lstStyle>
          <a:p>
            <a:pPr lvl="0"/>
            <a:r>
              <a:rPr lang="fr-FR" dirty="0"/>
              <a:t>0</a:t>
            </a:r>
          </a:p>
          <a:p>
            <a:pPr lvl="1"/>
            <a:r>
              <a:rPr lang="fr-FR" dirty="0"/>
              <a:t>points</a:t>
            </a:r>
          </a:p>
        </p:txBody>
      </p:sp>
      <p:sp>
        <p:nvSpPr>
          <p:cNvPr id="28" name="Espace réservé du texte 15">
            <a:extLst>
              <a:ext uri="{FF2B5EF4-FFF2-40B4-BE49-F238E27FC236}">
                <a16:creationId xmlns:a16="http://schemas.microsoft.com/office/drawing/2014/main" id="{1557E43B-CE42-1F71-F87D-FFD7C5F8BA74}"/>
              </a:ext>
            </a:extLst>
          </p:cNvPr>
          <p:cNvSpPr>
            <a:spLocks noGrp="1"/>
          </p:cNvSpPr>
          <p:nvPr>
            <p:ph type="body" sz="quarter" idx="21"/>
          </p:nvPr>
        </p:nvSpPr>
        <p:spPr>
          <a:xfrm>
            <a:off x="9417505" y="5917738"/>
            <a:ext cx="1902911" cy="221599"/>
          </a:xfrm>
        </p:spPr>
        <p:txBody>
          <a:bodyPr>
            <a:spAutoFit/>
          </a:bodyPr>
          <a:lstStyle>
            <a:lvl1pPr marL="0" indent="0">
              <a:lnSpc>
                <a:spcPct val="90000"/>
              </a:lnSpc>
              <a:buNone/>
              <a:defRPr sz="800">
                <a:solidFill>
                  <a:schemeClr val="accent3"/>
                </a:solidFill>
              </a:defRPr>
            </a:lvl1pPr>
            <a:lvl2pPr marL="182880" indent="0">
              <a:buNone/>
              <a:defRPr/>
            </a:lvl2pPr>
          </a:lstStyle>
          <a:p>
            <a:pPr lvl="0"/>
            <a:r>
              <a:rPr lang="fr-FR" dirty="0"/>
              <a:t>Cliquez pour modifier les styles du texte du masque</a:t>
            </a:r>
          </a:p>
        </p:txBody>
      </p:sp>
      <p:sp>
        <p:nvSpPr>
          <p:cNvPr id="35" name="Rectangle : coins arrondis 34">
            <a:extLst>
              <a:ext uri="{FF2B5EF4-FFF2-40B4-BE49-F238E27FC236}">
                <a16:creationId xmlns:a16="http://schemas.microsoft.com/office/drawing/2014/main" id="{23F0AD96-3550-23F1-D095-D4E328FF44DF}"/>
              </a:ext>
            </a:extLst>
          </p:cNvPr>
          <p:cNvSpPr/>
          <p:nvPr userDrawn="1"/>
        </p:nvSpPr>
        <p:spPr>
          <a:xfrm>
            <a:off x="8041606" y="2535826"/>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graphique 11">
            <a:extLst>
              <a:ext uri="{FF2B5EF4-FFF2-40B4-BE49-F238E27FC236}">
                <a16:creationId xmlns:a16="http://schemas.microsoft.com/office/drawing/2014/main" id="{D7D9BB08-6F0D-24CA-93D9-CCE6A9224356}"/>
              </a:ext>
            </a:extLst>
          </p:cNvPr>
          <p:cNvSpPr>
            <a:spLocks noGrp="1"/>
          </p:cNvSpPr>
          <p:nvPr>
            <p:ph type="chart" sz="quarter" idx="23"/>
          </p:nvPr>
        </p:nvSpPr>
        <p:spPr>
          <a:xfrm>
            <a:off x="8041605" y="2542028"/>
            <a:ext cx="3420117" cy="1773944"/>
          </a:xfrm>
          <a:prstGeom prst="roundRect">
            <a:avLst>
              <a:gd name="adj" fmla="val 5271"/>
            </a:avLst>
          </a:prstGeom>
          <a:solidFill>
            <a:srgbClr val="F9EEE5"/>
          </a:solidFill>
        </p:spPr>
        <p:txBody>
          <a:bodyPr/>
          <a:lstStyle/>
          <a:p>
            <a:endParaRPr lang="fr-FR"/>
          </a:p>
        </p:txBody>
      </p:sp>
    </p:spTree>
    <p:extLst>
      <p:ext uri="{BB962C8B-B14F-4D97-AF65-F5344CB8AC3E}">
        <p14:creationId xmlns:p14="http://schemas.microsoft.com/office/powerpoint/2010/main" val="241793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32" name="Rectangle : coins arrondis 31">
            <a:extLst>
              <a:ext uri="{FF2B5EF4-FFF2-40B4-BE49-F238E27FC236}">
                <a16:creationId xmlns:a16="http://schemas.microsoft.com/office/drawing/2014/main" id="{75421676-8AF6-3B23-51C3-18D5D3399E96}"/>
              </a:ext>
            </a:extLst>
          </p:cNvPr>
          <p:cNvSpPr/>
          <p:nvPr userDrawn="1"/>
        </p:nvSpPr>
        <p:spPr>
          <a:xfrm>
            <a:off x="730272" y="2535826"/>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0" name="Espace réservé du texte 9">
            <a:extLst>
              <a:ext uri="{FF2B5EF4-FFF2-40B4-BE49-F238E27FC236}">
                <a16:creationId xmlns:a16="http://schemas.microsoft.com/office/drawing/2014/main" id="{C20212D2-F74D-1703-E84B-8D2D7D546C2F}"/>
              </a:ext>
            </a:extLst>
          </p:cNvPr>
          <p:cNvSpPr>
            <a:spLocks noGrp="1"/>
          </p:cNvSpPr>
          <p:nvPr>
            <p:ph type="body" sz="quarter" idx="10" hasCustomPrompt="1"/>
          </p:nvPr>
        </p:nvSpPr>
        <p:spPr>
          <a:xfrm>
            <a:off x="730273" y="610576"/>
            <a:ext cx="3420117" cy="1831229"/>
          </a:xfrm>
          <a:prstGeom prst="roundRect">
            <a:avLst>
              <a:gd name="adj" fmla="val 5180"/>
            </a:avLst>
          </a:prstGeom>
          <a:solidFill>
            <a:srgbClr val="F9EEE5"/>
          </a:solidFill>
        </p:spPr>
        <p:txBody>
          <a:bodyPr lIns="144000" tIns="108000" anchor="t" anchorCtr="0"/>
          <a:lstStyle>
            <a:lvl1pPr marL="0" indent="0">
              <a:spcAft>
                <a:spcPts val="0"/>
              </a:spcAft>
              <a:buNone/>
              <a:defRPr sz="14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région</a:t>
            </a: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730272" y="2542028"/>
            <a:ext cx="3420117" cy="1773944"/>
          </a:xfrm>
          <a:prstGeom prst="roundRect">
            <a:avLst>
              <a:gd name="adj" fmla="val 5271"/>
            </a:avLst>
          </a:prstGeom>
          <a:solidFill>
            <a:srgbClr val="F9EEE5"/>
          </a:solidFill>
        </p:spPr>
        <p:txBody>
          <a:bodyPr/>
          <a:lstStyle/>
          <a:p>
            <a:endParaRPr lang="fr-FR"/>
          </a:p>
        </p:txBody>
      </p:sp>
      <p:sp>
        <p:nvSpPr>
          <p:cNvPr id="7" name="Rectangle : coins arrondis 6">
            <a:extLst>
              <a:ext uri="{FF2B5EF4-FFF2-40B4-BE49-F238E27FC236}">
                <a16:creationId xmlns:a16="http://schemas.microsoft.com/office/drawing/2014/main" id="{F247D42F-8AFB-FC52-D135-601442014AFE}"/>
              </a:ext>
            </a:extLst>
          </p:cNvPr>
          <p:cNvSpPr/>
          <p:nvPr userDrawn="1"/>
        </p:nvSpPr>
        <p:spPr>
          <a:xfrm>
            <a:off x="730272" y="4416758"/>
            <a:ext cx="3420118" cy="1773944"/>
          </a:xfrm>
          <a:prstGeom prst="roundRect">
            <a:avLst>
              <a:gd name="adj" fmla="val 785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9">
            <a:extLst>
              <a:ext uri="{FF2B5EF4-FFF2-40B4-BE49-F238E27FC236}">
                <a16:creationId xmlns:a16="http://schemas.microsoft.com/office/drawing/2014/main" id="{8C48600F-6192-6761-F3A6-F7470F1A0DAE}"/>
              </a:ext>
            </a:extLst>
          </p:cNvPr>
          <p:cNvSpPr>
            <a:spLocks noGrp="1"/>
          </p:cNvSpPr>
          <p:nvPr>
            <p:ph type="body" sz="quarter" idx="12" hasCustomPrompt="1"/>
          </p:nvPr>
        </p:nvSpPr>
        <p:spPr>
          <a:xfrm>
            <a:off x="2106170" y="4739723"/>
            <a:ext cx="1628509" cy="1171813"/>
          </a:xfrm>
          <a:prstGeom prst="roundRect">
            <a:avLst>
              <a:gd name="adj" fmla="val 5180"/>
            </a:avLst>
          </a:prstGeom>
          <a:noFill/>
        </p:spPr>
        <p:txBody>
          <a:bodyPr wrap="square" lIns="0" tIns="0" rIns="0">
            <a:spAutoFit/>
          </a:bodyPr>
          <a:lstStyle>
            <a:lvl1pPr marL="0" indent="0" algn="l">
              <a:lnSpc>
                <a:spcPct val="90000"/>
              </a:lnSpc>
              <a:spcAft>
                <a:spcPts val="0"/>
              </a:spcAft>
              <a:buNone/>
              <a:defRPr sz="6000" b="1">
                <a:solidFill>
                  <a:schemeClr val="accent3"/>
                </a:solidFill>
              </a:defRPr>
            </a:lvl1pPr>
            <a:lvl2pPr marL="0" indent="0" algn="l">
              <a:lnSpc>
                <a:spcPct val="90000"/>
              </a:lnSpc>
              <a:spcBef>
                <a:spcPts val="0"/>
              </a:spcBef>
              <a:spcAft>
                <a:spcPts val="0"/>
              </a:spcAft>
              <a:buNone/>
              <a:defRPr sz="2000" b="1">
                <a:solidFill>
                  <a:schemeClr val="accent3"/>
                </a:solidFill>
              </a:defRPr>
            </a:lvl2pPr>
            <a:lvl3pPr marL="0" indent="0">
              <a:buNone/>
              <a:defRPr/>
            </a:lvl3pPr>
            <a:lvl4pPr marL="0" indent="0">
              <a:buNone/>
              <a:defRPr/>
            </a:lvl4pPr>
            <a:lvl5pPr marL="0" indent="0">
              <a:buNone/>
              <a:defRPr/>
            </a:lvl5pPr>
          </a:lstStyle>
          <a:p>
            <a:pPr lvl="0"/>
            <a:r>
              <a:rPr lang="fr-FR" dirty="0"/>
              <a:t>0</a:t>
            </a:r>
          </a:p>
          <a:p>
            <a:pPr lvl="1"/>
            <a:r>
              <a:rPr lang="fr-FR" dirty="0"/>
              <a:t>points</a:t>
            </a: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p:nvPr>
        </p:nvSpPr>
        <p:spPr>
          <a:xfrm>
            <a:off x="2106170" y="5917738"/>
            <a:ext cx="1902911" cy="221599"/>
          </a:xfrm>
        </p:spPr>
        <p:txBody>
          <a:bodyPr>
            <a:spAutoFit/>
          </a:bodyPr>
          <a:lstStyle>
            <a:lvl1pPr marL="0" indent="0">
              <a:lnSpc>
                <a:spcPct val="90000"/>
              </a:lnSpc>
              <a:buNone/>
              <a:defRPr sz="800">
                <a:solidFill>
                  <a:schemeClr val="accent3"/>
                </a:solidFill>
              </a:defRPr>
            </a:lvl1pPr>
            <a:lvl2pPr marL="18288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4057599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1F4C9CC5-F7F3-A086-4D56-0D3BBD54B8D5}"/>
              </a:ext>
            </a:extLst>
          </p:cNvPr>
          <p:cNvSpPr>
            <a:spLocks noGrp="1"/>
          </p:cNvSpPr>
          <p:nvPr>
            <p:ph type="body" sz="quarter" idx="10" hasCustomPrompt="1"/>
          </p:nvPr>
        </p:nvSpPr>
        <p:spPr>
          <a:xfrm>
            <a:off x="1446923"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pic>
        <p:nvPicPr>
          <p:cNvPr id="2" name="Picture 2">
            <a:extLst>
              <a:ext uri="{FF2B5EF4-FFF2-40B4-BE49-F238E27FC236}">
                <a16:creationId xmlns:a16="http://schemas.microsoft.com/office/drawing/2014/main" id="{DDDC2122-640D-4D49-1D05-08C522708715}"/>
              </a:ext>
            </a:extLst>
          </p:cNvPr>
          <p:cNvPicPr>
            <a:picLocks noChangeAspect="1" noChangeArrowheads="1"/>
          </p:cNvPicPr>
          <p:nvPr userDrawn="1"/>
        </p:nvPicPr>
        <p:blipFill>
          <a:blip r:embed="rId2"/>
          <a:srcRect l="3333" r="3333"/>
          <a:stretch/>
        </p:blipFill>
        <p:spPr bwMode="auto">
          <a:xfrm>
            <a:off x="0" y="0"/>
            <a:ext cx="12192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14F612-C055-04FC-52F8-F264490D71F5}"/>
              </a:ext>
            </a:extLst>
          </p:cNvPr>
          <p:cNvSpPr/>
          <p:nvPr userDrawn="1"/>
        </p:nvSpPr>
        <p:spPr>
          <a:xfrm>
            <a:off x="0" y="2438400"/>
            <a:ext cx="12192000" cy="823260"/>
          </a:xfrm>
          <a:prstGeom prst="rect">
            <a:avLst/>
          </a:prstGeom>
          <a:gradFill>
            <a:gsLst>
              <a:gs pos="0">
                <a:schemeClr val="accent3"/>
              </a:gs>
              <a:gs pos="50000">
                <a:srgbClr val="E4415F"/>
              </a:gs>
              <a:gs pos="100000">
                <a:srgbClr val="E0690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1678488" y="2438399"/>
            <a:ext cx="8830849" cy="823260"/>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Table of Contents</a:t>
            </a:r>
          </a:p>
        </p:txBody>
      </p:sp>
      <p:cxnSp>
        <p:nvCxnSpPr>
          <p:cNvPr id="19" name="Straight Connector 18">
            <a:extLst>
              <a:ext uri="{FF2B5EF4-FFF2-40B4-BE49-F238E27FC236}">
                <a16:creationId xmlns:a16="http://schemas.microsoft.com/office/drawing/2014/main" id="{67CE5D87-6A80-F044-1B93-CB31424A5C81}"/>
              </a:ext>
            </a:extLst>
          </p:cNvPr>
          <p:cNvCxnSpPr>
            <a:cxnSpLocks/>
          </p:cNvCxnSpPr>
          <p:nvPr userDrawn="1"/>
        </p:nvCxnSpPr>
        <p:spPr>
          <a:xfrm>
            <a:off x="1106130" y="4475139"/>
            <a:ext cx="1831630" cy="0"/>
          </a:xfrm>
          <a:prstGeom prst="line">
            <a:avLst/>
          </a:prstGeom>
          <a:ln w="38100" cap="rnd">
            <a:solidFill>
              <a:schemeClr val="accent4">
                <a:alpha val="25000"/>
              </a:scheme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29B181A7-5B70-0284-AA9E-201BEBF3F52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68040" y="3640805"/>
            <a:ext cx="641378" cy="641378"/>
          </a:xfrm>
          <a:prstGeom prst="rect">
            <a:avLst/>
          </a:prstGeom>
        </p:spPr>
      </p:pic>
      <p:sp>
        <p:nvSpPr>
          <p:cNvPr id="8" name="Text Placeholder 22">
            <a:extLst>
              <a:ext uri="{FF2B5EF4-FFF2-40B4-BE49-F238E27FC236}">
                <a16:creationId xmlns:a16="http://schemas.microsoft.com/office/drawing/2014/main" id="{97D94DDC-32D4-D2FD-B413-D001C3AB6B97}"/>
              </a:ext>
            </a:extLst>
          </p:cNvPr>
          <p:cNvSpPr>
            <a:spLocks noGrp="1"/>
          </p:cNvSpPr>
          <p:nvPr>
            <p:ph type="body" sz="quarter" idx="11" hasCustomPrompt="1"/>
          </p:nvPr>
        </p:nvSpPr>
        <p:spPr>
          <a:xfrm>
            <a:off x="9528662"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sp>
        <p:nvSpPr>
          <p:cNvPr id="21" name="Text Placeholder 22">
            <a:extLst>
              <a:ext uri="{FF2B5EF4-FFF2-40B4-BE49-F238E27FC236}">
                <a16:creationId xmlns:a16="http://schemas.microsoft.com/office/drawing/2014/main" id="{91DC7FE2-0176-2403-4630-9B3973AD8E6B}"/>
              </a:ext>
            </a:extLst>
          </p:cNvPr>
          <p:cNvSpPr>
            <a:spLocks noGrp="1"/>
          </p:cNvSpPr>
          <p:nvPr>
            <p:ph type="body" sz="quarter" idx="12" hasCustomPrompt="1"/>
          </p:nvPr>
        </p:nvSpPr>
        <p:spPr>
          <a:xfrm>
            <a:off x="6751566"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pic>
        <p:nvPicPr>
          <p:cNvPr id="28" name="Graphic 27">
            <a:extLst>
              <a:ext uri="{FF2B5EF4-FFF2-40B4-BE49-F238E27FC236}">
                <a16:creationId xmlns:a16="http://schemas.microsoft.com/office/drawing/2014/main" id="{BD1F409E-7BB2-9DBB-E179-FB0C919E110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035671" y="3640805"/>
            <a:ext cx="641379" cy="641379"/>
          </a:xfrm>
          <a:prstGeom prst="rect">
            <a:avLst/>
          </a:prstGeom>
        </p:spPr>
      </p:pic>
      <p:sp>
        <p:nvSpPr>
          <p:cNvPr id="29" name="Text Placeholder 22">
            <a:extLst>
              <a:ext uri="{FF2B5EF4-FFF2-40B4-BE49-F238E27FC236}">
                <a16:creationId xmlns:a16="http://schemas.microsoft.com/office/drawing/2014/main" id="{007E525B-1A0B-D206-AD85-460F4289D696}"/>
              </a:ext>
            </a:extLst>
          </p:cNvPr>
          <p:cNvSpPr>
            <a:spLocks noGrp="1"/>
          </p:cNvSpPr>
          <p:nvPr>
            <p:ph type="body" sz="quarter" idx="13" hasCustomPrompt="1"/>
          </p:nvPr>
        </p:nvSpPr>
        <p:spPr>
          <a:xfrm>
            <a:off x="4099754"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pic>
        <p:nvPicPr>
          <p:cNvPr id="31" name="Graphic 30">
            <a:extLst>
              <a:ext uri="{FF2B5EF4-FFF2-40B4-BE49-F238E27FC236}">
                <a16:creationId xmlns:a16="http://schemas.microsoft.com/office/drawing/2014/main" id="{C5A3D68A-BC41-40DB-3FFF-FB7F4720D9F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376406" y="3596341"/>
            <a:ext cx="730305" cy="730305"/>
          </a:xfrm>
          <a:prstGeom prst="rect">
            <a:avLst/>
          </a:prstGeom>
        </p:spPr>
      </p:pic>
      <p:pic>
        <p:nvPicPr>
          <p:cNvPr id="33" name="Graphic 32">
            <a:extLst>
              <a:ext uri="{FF2B5EF4-FFF2-40B4-BE49-F238E27FC236}">
                <a16:creationId xmlns:a16="http://schemas.microsoft.com/office/drawing/2014/main" id="{946192FE-8DBA-224D-6B02-20BEB08A0CE8}"/>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849779" y="3640804"/>
            <a:ext cx="641378" cy="641378"/>
          </a:xfrm>
          <a:prstGeom prst="rect">
            <a:avLst/>
          </a:prstGeom>
        </p:spPr>
      </p:pic>
      <p:cxnSp>
        <p:nvCxnSpPr>
          <p:cNvPr id="3" name="Straight Connector 2">
            <a:extLst>
              <a:ext uri="{FF2B5EF4-FFF2-40B4-BE49-F238E27FC236}">
                <a16:creationId xmlns:a16="http://schemas.microsoft.com/office/drawing/2014/main" id="{7219D35B-6EA0-7FC0-37A8-B29A6AB7E2F0}"/>
              </a:ext>
            </a:extLst>
          </p:cNvPr>
          <p:cNvCxnSpPr>
            <a:cxnSpLocks/>
          </p:cNvCxnSpPr>
          <p:nvPr userDrawn="1"/>
        </p:nvCxnSpPr>
        <p:spPr>
          <a:xfrm>
            <a:off x="9254653" y="4475139"/>
            <a:ext cx="1831630" cy="0"/>
          </a:xfrm>
          <a:prstGeom prst="line">
            <a:avLst/>
          </a:prstGeom>
          <a:ln w="38100" cap="rnd">
            <a:solidFill>
              <a:schemeClr val="accent4">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227784A-C2A0-238C-468A-F0100030C8BD}"/>
              </a:ext>
            </a:extLst>
          </p:cNvPr>
          <p:cNvCxnSpPr>
            <a:cxnSpLocks/>
          </p:cNvCxnSpPr>
          <p:nvPr userDrawn="1"/>
        </p:nvCxnSpPr>
        <p:spPr>
          <a:xfrm>
            <a:off x="6525147" y="4475139"/>
            <a:ext cx="1831630" cy="0"/>
          </a:xfrm>
          <a:prstGeom prst="line">
            <a:avLst/>
          </a:prstGeom>
          <a:ln w="38100" cap="rnd">
            <a:solidFill>
              <a:schemeClr val="accent4">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A51834-37A1-3327-4170-1BA01FB8F023}"/>
              </a:ext>
            </a:extLst>
          </p:cNvPr>
          <p:cNvCxnSpPr>
            <a:cxnSpLocks/>
          </p:cNvCxnSpPr>
          <p:nvPr userDrawn="1"/>
        </p:nvCxnSpPr>
        <p:spPr>
          <a:xfrm>
            <a:off x="3825745" y="4475139"/>
            <a:ext cx="1831630" cy="0"/>
          </a:xfrm>
          <a:prstGeom prst="line">
            <a:avLst/>
          </a:prstGeom>
          <a:ln w="38100" cap="rnd">
            <a:solidFill>
              <a:schemeClr val="accent4">
                <a:alpha val="2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a:extLst>
              <a:ext uri="{FF2B5EF4-FFF2-40B4-BE49-F238E27FC236}">
                <a16:creationId xmlns:a16="http://schemas.microsoft.com/office/drawing/2014/main" id="{906336B7-B899-87A8-7502-7C681797CEC6}"/>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22823385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7671770" y="2368341"/>
            <a:ext cx="3931652" cy="3634807"/>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Add the Long Divider Text </a:t>
            </a:r>
            <a:br>
              <a:rPr lang="en-US"/>
            </a:br>
            <a:r>
              <a:rPr lang="en-US"/>
              <a:t>Here on all The Lines</a:t>
            </a:r>
          </a:p>
        </p:txBody>
      </p:sp>
      <p:sp>
        <p:nvSpPr>
          <p:cNvPr id="3" name="Date Placeholder 3">
            <a:extLst>
              <a:ext uri="{FF2B5EF4-FFF2-40B4-BE49-F238E27FC236}">
                <a16:creationId xmlns:a16="http://schemas.microsoft.com/office/drawing/2014/main" id="{97ED87B9-DB71-B652-C09B-1D9B00834FAA}"/>
              </a:ext>
            </a:extLst>
          </p:cNvPr>
          <p:cNvSpPr txBox="1">
            <a:spLocks/>
          </p:cNvSpPr>
          <p:nvPr userDrawn="1"/>
        </p:nvSpPr>
        <p:spPr>
          <a:xfrm>
            <a:off x="0" y="5950473"/>
            <a:ext cx="12192000" cy="470647"/>
          </a:xfrm>
          <a:prstGeom prst="rect">
            <a:avLst/>
          </a:prstGeom>
        </p:spPr>
        <p:txBody>
          <a:bodyPr vert="horz" lIns="457200" tIns="0" rIns="45720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0" dirty="0">
                <a:solidFill>
                  <a:schemeClr val="tx1"/>
                </a:solidFill>
                <a:latin typeface="Arial" panose="020B0604020202020204" pitchFamily="34" charset="0"/>
              </a:rPr>
              <a:t>Q1 2024   </a:t>
            </a:r>
            <a:r>
              <a:rPr lang="en-US" noProof="0" dirty="0">
                <a:solidFill>
                  <a:schemeClr val="tx1"/>
                </a:solidFill>
                <a:latin typeface="Arial" panose="020B0604020202020204" pitchFamily="34" charset="0"/>
              </a:rPr>
              <a:t>|   ManpowerGroup Employment Outlook Survey   |   ManpowerGroup Proprietary Information   |   </a:t>
            </a:r>
            <a:fld id="{146F07FB-E229-3A40-A4CA-200E85FC6162}" type="slidenum">
              <a:rPr lang="en-US" b="1" noProof="0" smtClean="0">
                <a:solidFill>
                  <a:schemeClr val="tx1"/>
                </a:solidFill>
                <a:latin typeface="Arial" panose="020B0604020202020204" pitchFamily="34" charset="0"/>
              </a:rPr>
              <a:pPr algn="ctr"/>
              <a:t>‹N°›</a:t>
            </a:fld>
            <a:endParaRPr lang="en-US" noProof="0" dirty="0">
              <a:solidFill>
                <a:schemeClr val="tx1"/>
              </a:solidFill>
              <a:latin typeface="Arial" panose="020B0604020202020204" pitchFamily="34" charset="0"/>
            </a:endParaRPr>
          </a:p>
        </p:txBody>
      </p:sp>
      <p:sp>
        <p:nvSpPr>
          <p:cNvPr id="2" name="Espace réservé du pied de page 4">
            <a:extLst>
              <a:ext uri="{FF2B5EF4-FFF2-40B4-BE49-F238E27FC236}">
                <a16:creationId xmlns:a16="http://schemas.microsoft.com/office/drawing/2014/main" id="{B2C9EA28-8948-8CC7-2D17-88239889044C}"/>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134920860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7671770" y="2368341"/>
            <a:ext cx="3931652" cy="3634807"/>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Add the Long Divider Text </a:t>
            </a:r>
            <a:br>
              <a:rPr lang="en-US"/>
            </a:br>
            <a:r>
              <a:rPr lang="en-US"/>
              <a:t>Here on all The Lines</a:t>
            </a:r>
          </a:p>
        </p:txBody>
      </p:sp>
      <p:sp>
        <p:nvSpPr>
          <p:cNvPr id="2" name="Date Placeholder 3">
            <a:extLst>
              <a:ext uri="{FF2B5EF4-FFF2-40B4-BE49-F238E27FC236}">
                <a16:creationId xmlns:a16="http://schemas.microsoft.com/office/drawing/2014/main" id="{B12F34BD-593E-030A-A826-C2272D8163CB}"/>
              </a:ext>
            </a:extLst>
          </p:cNvPr>
          <p:cNvSpPr txBox="1">
            <a:spLocks/>
          </p:cNvSpPr>
          <p:nvPr userDrawn="1"/>
        </p:nvSpPr>
        <p:spPr>
          <a:xfrm>
            <a:off x="0" y="5859033"/>
            <a:ext cx="12192000" cy="470647"/>
          </a:xfrm>
          <a:prstGeom prst="rect">
            <a:avLst/>
          </a:prstGeom>
        </p:spPr>
        <p:txBody>
          <a:bodyPr vert="horz" lIns="457200" tIns="0" rIns="45720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noProof="0" dirty="0">
                <a:solidFill>
                  <a:schemeClr val="tx1"/>
                </a:solidFill>
                <a:latin typeface="Arial" panose="020B0604020202020204" pitchFamily="34" charset="0"/>
              </a:rPr>
              <a:t>Q1 2024   </a:t>
            </a:r>
            <a:r>
              <a:rPr lang="en-US" noProof="0" dirty="0">
                <a:solidFill>
                  <a:schemeClr val="tx1"/>
                </a:solidFill>
                <a:latin typeface="Arial" panose="020B0604020202020204" pitchFamily="34" charset="0"/>
              </a:rPr>
              <a:t>|   ManpowerGroup Employment Outlook Survey   |   ManpowerGroup Proprietary Information   |   </a:t>
            </a:r>
            <a:fld id="{146F07FB-E229-3A40-A4CA-200E85FC6162}" type="slidenum">
              <a:rPr lang="en-US" b="1" noProof="0" smtClean="0">
                <a:solidFill>
                  <a:schemeClr val="tx1"/>
                </a:solidFill>
                <a:latin typeface="Arial" panose="020B0604020202020204" pitchFamily="34" charset="0"/>
              </a:rPr>
              <a:pPr algn="r"/>
              <a:t>‹N°›</a:t>
            </a:fld>
            <a:endParaRPr lang="en-US" noProof="0" dirty="0">
              <a:solidFill>
                <a:schemeClr val="tx1"/>
              </a:solidFill>
              <a:latin typeface="Arial" panose="020B0604020202020204" pitchFamily="34" charset="0"/>
            </a:endParaRPr>
          </a:p>
        </p:txBody>
      </p:sp>
      <p:sp>
        <p:nvSpPr>
          <p:cNvPr id="3" name="Espace réservé du pied de page 4">
            <a:extLst>
              <a:ext uri="{FF2B5EF4-FFF2-40B4-BE49-F238E27FC236}">
                <a16:creationId xmlns:a16="http://schemas.microsoft.com/office/drawing/2014/main" id="{1293E0E1-BF0B-FE65-3B4A-950ED19ABF51}"/>
              </a:ext>
            </a:extLst>
          </p:cNvPr>
          <p:cNvSpPr>
            <a:spLocks noGrp="1"/>
          </p:cNvSpPr>
          <p:nvPr>
            <p:ph type="ftr" sz="quarter" idx="3"/>
          </p:nvPr>
        </p:nvSpPr>
        <p:spPr>
          <a:xfrm>
            <a:off x="594868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8172402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lvl1pPr>
              <a:defRPr>
                <a:solidFill>
                  <a:schemeClr val="accent4"/>
                </a:solidFill>
              </a:defRPr>
            </a:lvl1pPr>
          </a:lstStyle>
          <a:p>
            <a:r>
              <a:rPr lang="en-GB"/>
              <a:t>Click to Add Content Title</a:t>
            </a:r>
            <a:endParaRPr lang="en-US"/>
          </a:p>
        </p:txBody>
      </p:sp>
      <p:sp>
        <p:nvSpPr>
          <p:cNvPr id="2" name="Text Placeholder 2">
            <a:extLst>
              <a:ext uri="{FF2B5EF4-FFF2-40B4-BE49-F238E27FC236}">
                <a16:creationId xmlns:a16="http://schemas.microsoft.com/office/drawing/2014/main" id="{6FFC2425-8754-7266-C032-D4AA1F404992}"/>
              </a:ext>
            </a:extLst>
          </p:cNvPr>
          <p:cNvSpPr>
            <a:spLocks noGrp="1"/>
          </p:cNvSpPr>
          <p:nvPr>
            <p:ph idx="1"/>
          </p:nvPr>
        </p:nvSpPr>
        <p:spPr>
          <a:xfrm>
            <a:off x="695326" y="1287780"/>
            <a:ext cx="10799178" cy="4807240"/>
          </a:xfrm>
          <a:prstGeom prst="rect">
            <a:avLst/>
          </a:prstGeom>
        </p:spPr>
        <p:txBody>
          <a:bodyPr vert="horz" lIns="0" tIns="0" rIns="0" bIns="0" rtlCol="0" anchor="t"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333728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ustry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8D0E8C-BC2D-37B5-05B7-58966B1F014D}"/>
              </a:ext>
            </a:extLst>
          </p:cNvPr>
          <p:cNvSpPr>
            <a:spLocks noGrp="1"/>
          </p:cNvSpPr>
          <p:nvPr>
            <p:ph type="pic" sz="quarter" idx="14"/>
          </p:nvPr>
        </p:nvSpPr>
        <p:spPr>
          <a:xfrm>
            <a:off x="5349761" y="540295"/>
            <a:ext cx="6842237" cy="5802312"/>
          </a:xfrm>
          <a:solidFill>
            <a:schemeClr val="bg2"/>
          </a:solidFill>
          <a:effectLst>
            <a:softEdge rad="0"/>
          </a:effectLst>
        </p:spPr>
        <p:txBody>
          <a:bodyPr/>
          <a:lstStyle>
            <a:lvl1pPr marL="0" indent="0">
              <a:buNone/>
              <a:defRPr/>
            </a:lvl1pPr>
          </a:lstStyle>
          <a:p>
            <a:endParaRPr lang="en-US"/>
          </a:p>
        </p:txBody>
      </p:sp>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5" y="670245"/>
            <a:ext cx="3950247" cy="456190"/>
          </a:xfrm>
          <a:prstGeom prst="rect">
            <a:avLst/>
          </a:prstGeom>
        </p:spPr>
        <p:txBody>
          <a:bodyPr vert="horz" lIns="0" tIns="0" rIns="0" bIns="0" rtlCol="0" anchor="t" anchorCtr="0">
            <a:noAutofit/>
          </a:bodyPr>
          <a:lstStyle>
            <a:lvl1pPr algn="ctr">
              <a:defRPr>
                <a:solidFill>
                  <a:schemeClr val="accent4"/>
                </a:solidFill>
              </a:defRPr>
            </a:lvl1pPr>
          </a:lstStyle>
          <a:p>
            <a:r>
              <a:rPr lang="en-GB"/>
              <a:t>Industry Title</a:t>
            </a:r>
            <a:endParaRPr lang="en-US"/>
          </a:p>
        </p:txBody>
      </p:sp>
      <p:sp>
        <p:nvSpPr>
          <p:cNvPr id="2" name="Text Placeholder 2">
            <a:extLst>
              <a:ext uri="{FF2B5EF4-FFF2-40B4-BE49-F238E27FC236}">
                <a16:creationId xmlns:a16="http://schemas.microsoft.com/office/drawing/2014/main" id="{6FFC2425-8754-7266-C032-D4AA1F404992}"/>
              </a:ext>
            </a:extLst>
          </p:cNvPr>
          <p:cNvSpPr>
            <a:spLocks noGrp="1"/>
          </p:cNvSpPr>
          <p:nvPr>
            <p:ph idx="1" hasCustomPrompt="1"/>
          </p:nvPr>
        </p:nvSpPr>
        <p:spPr>
          <a:xfrm>
            <a:off x="695326" y="3429000"/>
            <a:ext cx="3963790" cy="2913600"/>
          </a:xfrm>
          <a:prstGeom prst="rect">
            <a:avLst/>
          </a:prstGeom>
        </p:spPr>
        <p:txBody>
          <a:bodyPr vert="horz" lIns="0" tIns="0" rIns="0" bIns="0" rtlCol="0" anchor="t" anchorCtr="0">
            <a:noAutofit/>
          </a:bodyPr>
          <a:lstStyle>
            <a:lvl1pPr marL="0" indent="0">
              <a:buNone/>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indent="0" algn="ctr">
              <a:buClr>
                <a:schemeClr val="accent3"/>
              </a:buClr>
              <a:buFont typeface="Arial" panose="020B0604020202020204" pitchFamily="34" charset="0"/>
              <a:buNone/>
            </a:pPr>
            <a:r>
              <a:rPr lang="en-US" sz="1800">
                <a:latin typeface="Arial"/>
                <a:cs typeface="Arial"/>
              </a:rPr>
              <a:t>This talent shortage coincides with nearly half (46%) wanting to add to their staff during the third quarter and 14% expecting various decreases. </a:t>
            </a:r>
          </a:p>
          <a:p>
            <a:pPr indent="0" algn="ctr">
              <a:buClr>
                <a:schemeClr val="accent3"/>
              </a:buClr>
              <a:buFont typeface="Arial" panose="020B0604020202020204" pitchFamily="34" charset="0"/>
              <a:buNone/>
            </a:pPr>
            <a:r>
              <a:rPr lang="en-US" sz="1800">
                <a:latin typeface="Arial"/>
                <a:cs typeface="Arial"/>
              </a:rPr>
              <a:t>Once seasonally adjusted, the Net Employment Outlook (NEO) is 33%, strengthening by 17 percentage points year-over-year and 6 percentage points quarter-over-quarter.</a:t>
            </a:r>
            <a:endParaRPr lang="en-US" sz="1800"/>
          </a:p>
          <a:p>
            <a:pPr lvl="0"/>
            <a:endParaRPr lang="en-US" noProof="0"/>
          </a:p>
        </p:txBody>
      </p:sp>
      <p:cxnSp>
        <p:nvCxnSpPr>
          <p:cNvPr id="15" name="Straight Connector 14">
            <a:extLst>
              <a:ext uri="{FF2B5EF4-FFF2-40B4-BE49-F238E27FC236}">
                <a16:creationId xmlns:a16="http://schemas.microsoft.com/office/drawing/2014/main" id="{BA9458C2-1EF9-DB03-C27B-44FA95DE5ED1}"/>
              </a:ext>
            </a:extLst>
          </p:cNvPr>
          <p:cNvCxnSpPr>
            <a:cxnSpLocks/>
          </p:cNvCxnSpPr>
          <p:nvPr userDrawn="1"/>
        </p:nvCxnSpPr>
        <p:spPr>
          <a:xfrm>
            <a:off x="681782" y="1621453"/>
            <a:ext cx="3963790" cy="0"/>
          </a:xfrm>
          <a:prstGeom prst="line">
            <a:avLst/>
          </a:prstGeom>
          <a:ln w="38100" cap="rnd">
            <a:solidFill>
              <a:schemeClr val="accent4">
                <a:alpha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446AF5F-706A-3944-D2AC-F758C176A8DB}"/>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4" name="Espace réservé du pied de page 4">
            <a:extLst>
              <a:ext uri="{FF2B5EF4-FFF2-40B4-BE49-F238E27FC236}">
                <a16:creationId xmlns:a16="http://schemas.microsoft.com/office/drawing/2014/main" id="{48041407-F05B-5A20-2CF0-B88A87D81131}"/>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2679371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Image - Left (Dark)">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bg2"/>
          </a:solidFill>
        </p:spPr>
        <p:txBody>
          <a:bodyPr/>
          <a:lstStyle>
            <a:lvl1pPr marL="0" indent="0">
              <a:buNone/>
              <a:defRPr>
                <a:solidFill>
                  <a:schemeClr val="tx1"/>
                </a:solidFill>
              </a:defRPr>
            </a:lvl1pPr>
          </a:lstStyle>
          <a:p>
            <a:endParaRPr lang="en-US" noProof="0"/>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6417849" y="849086"/>
            <a:ext cx="5078825" cy="5246914"/>
          </a:xfrm>
          <a:prstGeom prst="rect">
            <a:avLst/>
          </a:prstGeom>
        </p:spPr>
        <p:txBody>
          <a:bodyPr/>
          <a:lstStyle>
            <a:lvl1pPr marL="0" indent="0" algn="ctr">
              <a:lnSpc>
                <a:spcPct val="100000"/>
              </a:lnSpc>
              <a:spcAft>
                <a:spcPts val="2600"/>
              </a:spcAft>
              <a:buNone/>
              <a:defRPr lang="en-GB" sz="3000" b="1" kern="1200" spc="-20" baseline="0" dirty="0">
                <a:solidFill>
                  <a:schemeClr val="tx1"/>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tx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master quote.”</a:t>
            </a:r>
          </a:p>
          <a:p>
            <a:pPr lvl="1"/>
            <a:r>
              <a:rPr lang="en-US" noProof="0"/>
              <a:t>– Second Level</a:t>
            </a:r>
          </a:p>
        </p:txBody>
      </p:sp>
      <p:pic>
        <p:nvPicPr>
          <p:cNvPr id="3" name="Picture 2">
            <a:extLst>
              <a:ext uri="{FF2B5EF4-FFF2-40B4-BE49-F238E27FC236}">
                <a16:creationId xmlns:a16="http://schemas.microsoft.com/office/drawing/2014/main" id="{0F7CCA54-6FF7-EF46-4547-13E70509F479}"/>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5" name="Espace réservé du pied de page 4">
            <a:extLst>
              <a:ext uri="{FF2B5EF4-FFF2-40B4-BE49-F238E27FC236}">
                <a16:creationId xmlns:a16="http://schemas.microsoft.com/office/drawing/2014/main" id="{FBA0C3E3-1348-47AC-FDEF-E936B9CC5621}"/>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cs typeface="+mn-cs"/>
              </a:rPr>
              <a:t>Q1 2024   |   ManpowerGroup Employment Outlook Survey</a:t>
            </a:r>
            <a:endParaRPr lang="en-US" dirty="0">
              <a:cs typeface="+mn-cs"/>
            </a:endParaRPr>
          </a:p>
        </p:txBody>
      </p:sp>
    </p:spTree>
    <p:extLst>
      <p:ext uri="{BB962C8B-B14F-4D97-AF65-F5344CB8AC3E}">
        <p14:creationId xmlns:p14="http://schemas.microsoft.com/office/powerpoint/2010/main" val="110923203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Summary">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A2C1C0C-E388-FC2B-3E82-8DC1B3852D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7" t="4521" r="-4805" b="-865"/>
          <a:stretch/>
        </p:blipFill>
        <p:spPr>
          <a:xfrm>
            <a:off x="-2" y="0"/>
            <a:ext cx="4143808" cy="3429000"/>
          </a:xfrm>
          <a:prstGeom prst="rect">
            <a:avLst/>
          </a:prstGeom>
        </p:spPr>
      </p:pic>
      <p:sp>
        <p:nvSpPr>
          <p:cNvPr id="7" name="Title 6">
            <a:extLst>
              <a:ext uri="{FF2B5EF4-FFF2-40B4-BE49-F238E27FC236}">
                <a16:creationId xmlns:a16="http://schemas.microsoft.com/office/drawing/2014/main" id="{DDF92E1A-E466-6B99-BE35-DABA843DE31C}"/>
              </a:ext>
            </a:extLst>
          </p:cNvPr>
          <p:cNvSpPr>
            <a:spLocks noGrp="1"/>
          </p:cNvSpPr>
          <p:nvPr>
            <p:ph type="title" hasCustomPrompt="1"/>
          </p:nvPr>
        </p:nvSpPr>
        <p:spPr>
          <a:xfrm>
            <a:off x="909265" y="1035226"/>
            <a:ext cx="3172406" cy="997196"/>
          </a:xfrm>
          <a:prstGeom prst="rect">
            <a:avLst/>
          </a:prstGeom>
        </p:spPr>
        <p:txBody>
          <a:bodyPr anchor="t" anchorCtr="0">
            <a:spAutoFit/>
          </a:bodyPr>
          <a:lstStyle>
            <a:lvl1pPr algn="l">
              <a:lnSpc>
                <a:spcPct val="90000"/>
              </a:lnSpc>
              <a:defRPr sz="3600" b="1" i="0">
                <a:solidFill>
                  <a:schemeClr val="accent4"/>
                </a:solidFill>
                <a:latin typeface="Arial" panose="020B0604020202020204" pitchFamily="34" charset="0"/>
                <a:cs typeface="Arial" panose="020B0604020202020204" pitchFamily="34" charset="0"/>
              </a:defRPr>
            </a:lvl1pPr>
          </a:lstStyle>
          <a:p>
            <a:r>
              <a:rPr lang="en-GB" dirty="0"/>
              <a:t>Executive Summary</a:t>
            </a:r>
          </a:p>
        </p:txBody>
      </p:sp>
      <p:sp>
        <p:nvSpPr>
          <p:cNvPr id="13" name="Date Placeholder 3">
            <a:extLst>
              <a:ext uri="{FF2B5EF4-FFF2-40B4-BE49-F238E27FC236}">
                <a16:creationId xmlns:a16="http://schemas.microsoft.com/office/drawing/2014/main" id="{16CBF24D-89C0-0C05-F586-C910DB0A1795}"/>
              </a:ext>
            </a:extLst>
          </p:cNvPr>
          <p:cNvSpPr txBox="1">
            <a:spLocks/>
          </p:cNvSpPr>
          <p:nvPr userDrawn="1"/>
        </p:nvSpPr>
        <p:spPr>
          <a:xfrm>
            <a:off x="8306076" y="6543038"/>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a:solidFill>
                  <a:schemeClr val="bg1"/>
                </a:solidFill>
                <a:latin typeface="Arial" panose="020B0604020202020204" pitchFamily="34" charset="0"/>
              </a:rPr>
              <a:t>ManpowerGroup Proprietary Information   |   </a:t>
            </a:r>
            <a:fld id="{146F07FB-E229-3A40-A4CA-200E85FC6162}" type="slidenum">
              <a:rPr lang="en-US" b="1" noProof="0" smtClean="0">
                <a:solidFill>
                  <a:schemeClr val="bg1"/>
                </a:solidFill>
                <a:latin typeface="Arial" panose="020B0604020202020204" pitchFamily="34" charset="0"/>
              </a:rPr>
              <a:t>‹N°›</a:t>
            </a:fld>
            <a:endParaRPr lang="en-US" b="1" noProof="0">
              <a:solidFill>
                <a:schemeClr val="bg1"/>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id="{2B64B659-D96D-3826-B795-863FBE58E0EB}"/>
              </a:ext>
            </a:extLst>
          </p:cNvPr>
          <p:cNvCxnSpPr>
            <a:cxnSpLocks/>
          </p:cNvCxnSpPr>
          <p:nvPr userDrawn="1"/>
        </p:nvCxnSpPr>
        <p:spPr>
          <a:xfrm>
            <a:off x="909265" y="687754"/>
            <a:ext cx="10349285" cy="0"/>
          </a:xfrm>
          <a:prstGeom prst="line">
            <a:avLst/>
          </a:prstGeom>
          <a:ln w="101600" cap="rnd">
            <a:gradFill>
              <a:gsLst>
                <a:gs pos="0">
                  <a:schemeClr val="accent3"/>
                </a:gs>
                <a:gs pos="50000">
                  <a:srgbClr val="E4415F"/>
                </a:gs>
                <a:gs pos="100000">
                  <a:srgbClr val="E0690F"/>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996CFF-4C0C-1CE9-CA74-942C8E793CB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 y="3111917"/>
            <a:ext cx="3060516" cy="2779828"/>
          </a:xfrm>
          <a:prstGeom prst="rect">
            <a:avLst/>
          </a:prstGeom>
        </p:spPr>
      </p:pic>
      <p:sp>
        <p:nvSpPr>
          <p:cNvPr id="3" name="Espace réservé du pied de page 4">
            <a:extLst>
              <a:ext uri="{FF2B5EF4-FFF2-40B4-BE49-F238E27FC236}">
                <a16:creationId xmlns:a16="http://schemas.microsoft.com/office/drawing/2014/main" id="{104620A3-9769-791E-6B36-8F978092FE42}"/>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1" name="Espace réservé du texte 10">
            <a:extLst>
              <a:ext uri="{FF2B5EF4-FFF2-40B4-BE49-F238E27FC236}">
                <a16:creationId xmlns:a16="http://schemas.microsoft.com/office/drawing/2014/main" id="{A230EA6A-1EE4-F010-0481-47C58F1184C0}"/>
              </a:ext>
            </a:extLst>
          </p:cNvPr>
          <p:cNvSpPr>
            <a:spLocks noGrp="1"/>
          </p:cNvSpPr>
          <p:nvPr>
            <p:ph type="body" sz="quarter" idx="10"/>
          </p:nvPr>
        </p:nvSpPr>
        <p:spPr>
          <a:xfrm>
            <a:off x="4768948" y="1375508"/>
            <a:ext cx="6513788" cy="4599841"/>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2810037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dient Background">
    <p:bg>
      <p:bgPr>
        <a:gradFill>
          <a:gsLst>
            <a:gs pos="0">
              <a:schemeClr val="accent3"/>
            </a:gs>
            <a:gs pos="50000">
              <a:srgbClr val="E4415F"/>
            </a:gs>
            <a:gs pos="100000">
              <a:srgbClr val="E0690F"/>
            </a:gs>
          </a:gsLst>
          <a:lin ang="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311952-DB32-AF05-4A85-E22D4EEB1C06}"/>
              </a:ext>
            </a:extLst>
          </p:cNvPr>
          <p:cNvSpPr/>
          <p:nvPr userDrawn="1"/>
        </p:nvSpPr>
        <p:spPr>
          <a:xfrm flipV="1">
            <a:off x="0" y="6387352"/>
            <a:ext cx="12192000" cy="47064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726035" y="805543"/>
            <a:ext cx="10739930" cy="5246914"/>
          </a:xfrm>
          <a:prstGeom prst="rect">
            <a:avLst/>
          </a:prstGeom>
        </p:spPr>
        <p:txBody>
          <a:bodyPr anchor="ctr" anchorCtr="0"/>
          <a:lstStyle>
            <a:lvl1pPr marL="0" indent="0" algn="ctr">
              <a:lnSpc>
                <a:spcPct val="100000"/>
              </a:lnSpc>
              <a:spcAft>
                <a:spcPts val="2600"/>
              </a:spcAft>
              <a:buNone/>
              <a:defRPr lang="en-GB" sz="3000" b="1" kern="1200" spc="-20" baseline="0" dirty="0">
                <a:solidFill>
                  <a:schemeClr val="tx1"/>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tx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Headline.</a:t>
            </a:r>
          </a:p>
        </p:txBody>
      </p:sp>
      <p:sp>
        <p:nvSpPr>
          <p:cNvPr id="7" name="Date Placeholder 3">
            <a:extLst>
              <a:ext uri="{FF2B5EF4-FFF2-40B4-BE49-F238E27FC236}">
                <a16:creationId xmlns:a16="http://schemas.microsoft.com/office/drawing/2014/main" id="{540DB800-323A-CAA2-F6C9-7EF2B6184560}"/>
              </a:ext>
            </a:extLst>
          </p:cNvPr>
          <p:cNvSpPr txBox="1">
            <a:spLocks/>
          </p:cNvSpPr>
          <p:nvPr userDrawn="1"/>
        </p:nvSpPr>
        <p:spPr>
          <a:xfrm>
            <a:off x="8306076" y="6543038"/>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a:solidFill>
                  <a:schemeClr val="bg1"/>
                </a:solidFill>
                <a:latin typeface="Arial" panose="020B0604020202020204" pitchFamily="34" charset="0"/>
              </a:rPr>
              <a:t>ManpowerGroup Proprietary Information   |   </a:t>
            </a:r>
            <a:fld id="{146F07FB-E229-3A40-A4CA-200E85FC6162}" type="slidenum">
              <a:rPr lang="en-US" b="1" noProof="0" smtClean="0">
                <a:solidFill>
                  <a:schemeClr val="bg1"/>
                </a:solidFill>
                <a:latin typeface="Arial" panose="020B0604020202020204" pitchFamily="34" charset="0"/>
              </a:rPr>
              <a:t>‹N°›</a:t>
            </a:fld>
            <a:endParaRPr lang="en-US" b="1" noProof="0">
              <a:solidFill>
                <a:schemeClr val="bg1"/>
              </a:solidFill>
              <a:latin typeface="Arial" panose="020B0604020202020204" pitchFamily="34" charset="0"/>
            </a:endParaRPr>
          </a:p>
        </p:txBody>
      </p:sp>
      <p:sp>
        <p:nvSpPr>
          <p:cNvPr id="3" name="Espace réservé du pied de page 4">
            <a:extLst>
              <a:ext uri="{FF2B5EF4-FFF2-40B4-BE49-F238E27FC236}">
                <a16:creationId xmlns:a16="http://schemas.microsoft.com/office/drawing/2014/main" id="{56ACE1B4-688A-32B1-8C97-802E3E043AA8}"/>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40560507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856C4BC6-8CCB-A081-28BB-B25CAD8A07E9}"/>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110846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xecutive Summary">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A2C1C0C-E388-FC2B-3E82-8DC1B3852D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7" t="4521" r="-4805" b="-865"/>
          <a:stretch/>
        </p:blipFill>
        <p:spPr>
          <a:xfrm>
            <a:off x="-2" y="0"/>
            <a:ext cx="4143808" cy="3429000"/>
          </a:xfrm>
          <a:prstGeom prst="rect">
            <a:avLst/>
          </a:prstGeom>
        </p:spPr>
      </p:pic>
      <p:sp>
        <p:nvSpPr>
          <p:cNvPr id="13" name="Date Placeholder 3">
            <a:extLst>
              <a:ext uri="{FF2B5EF4-FFF2-40B4-BE49-F238E27FC236}">
                <a16:creationId xmlns:a16="http://schemas.microsoft.com/office/drawing/2014/main" id="{16CBF24D-89C0-0C05-F586-C910DB0A1795}"/>
              </a:ext>
            </a:extLst>
          </p:cNvPr>
          <p:cNvSpPr txBox="1">
            <a:spLocks/>
          </p:cNvSpPr>
          <p:nvPr userDrawn="1"/>
        </p:nvSpPr>
        <p:spPr>
          <a:xfrm>
            <a:off x="8306076" y="6543038"/>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a:solidFill>
                  <a:schemeClr val="bg1"/>
                </a:solidFill>
                <a:latin typeface="Arial" panose="020B0604020202020204" pitchFamily="34" charset="0"/>
              </a:rPr>
              <a:t>ManpowerGroup Proprietary Information   |   </a:t>
            </a:r>
            <a:fld id="{146F07FB-E229-3A40-A4CA-200E85FC6162}" type="slidenum">
              <a:rPr lang="en-US" b="1" noProof="0" smtClean="0">
                <a:solidFill>
                  <a:schemeClr val="bg1"/>
                </a:solidFill>
                <a:latin typeface="Arial" panose="020B0604020202020204" pitchFamily="34" charset="0"/>
              </a:rPr>
              <a:t>‹N°›</a:t>
            </a:fld>
            <a:endParaRPr lang="en-US" b="1" noProof="0">
              <a:solidFill>
                <a:schemeClr val="bg1"/>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id="{2B64B659-D96D-3826-B795-863FBE58E0EB}"/>
              </a:ext>
            </a:extLst>
          </p:cNvPr>
          <p:cNvCxnSpPr>
            <a:cxnSpLocks/>
          </p:cNvCxnSpPr>
          <p:nvPr userDrawn="1"/>
        </p:nvCxnSpPr>
        <p:spPr>
          <a:xfrm>
            <a:off x="909265" y="687754"/>
            <a:ext cx="10349285" cy="0"/>
          </a:xfrm>
          <a:prstGeom prst="line">
            <a:avLst/>
          </a:prstGeom>
          <a:ln w="101600" cap="rnd">
            <a:gradFill>
              <a:gsLst>
                <a:gs pos="0">
                  <a:schemeClr val="accent3"/>
                </a:gs>
                <a:gs pos="50000">
                  <a:srgbClr val="E4415F"/>
                </a:gs>
                <a:gs pos="100000">
                  <a:srgbClr val="E0690F"/>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996CFF-4C0C-1CE9-CA74-942C8E793CB1}"/>
              </a:ext>
            </a:extLst>
          </p:cNvPr>
          <p:cNvPicPr>
            <a:picLocks noChangeAspect="1"/>
          </p:cNvPicPr>
          <p:nvPr userDrawn="1"/>
        </p:nvPicPr>
        <p:blipFill>
          <a:blip r:embed="rId4"/>
          <a:srcRect/>
          <a:stretch/>
        </p:blipFill>
        <p:spPr>
          <a:xfrm>
            <a:off x="-7751" y="1690691"/>
            <a:ext cx="4255660" cy="3476618"/>
          </a:xfrm>
          <a:prstGeom prst="rect">
            <a:avLst/>
          </a:prstGeom>
        </p:spPr>
      </p:pic>
      <p:sp>
        <p:nvSpPr>
          <p:cNvPr id="3" name="Espace réservé du pied de page 4">
            <a:extLst>
              <a:ext uri="{FF2B5EF4-FFF2-40B4-BE49-F238E27FC236}">
                <a16:creationId xmlns:a16="http://schemas.microsoft.com/office/drawing/2014/main" id="{AEDA7932-5F78-E88B-E5DE-90483015EACE}"/>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dirty="0">
                <a:solidFill>
                  <a:srgbClr val="282A32"/>
                </a:solidFill>
                <a:cs typeface="+mn-cs"/>
              </a:rPr>
              <a:t>Q1 2024   |   ManpowerGroup Employment Outlook Survey</a:t>
            </a:r>
            <a:endParaRPr lang="en-US" dirty="0">
              <a:solidFill>
                <a:srgbClr val="282A32"/>
              </a:solidFill>
              <a:cs typeface="+mn-cs"/>
            </a:endParaRPr>
          </a:p>
        </p:txBody>
      </p:sp>
      <p:sp>
        <p:nvSpPr>
          <p:cNvPr id="5" name="Espace réservé du texte 10">
            <a:extLst>
              <a:ext uri="{FF2B5EF4-FFF2-40B4-BE49-F238E27FC236}">
                <a16:creationId xmlns:a16="http://schemas.microsoft.com/office/drawing/2014/main" id="{9E5CBE30-8572-D22B-63B7-D6C4801FCA68}"/>
              </a:ext>
            </a:extLst>
          </p:cNvPr>
          <p:cNvSpPr>
            <a:spLocks noGrp="1"/>
          </p:cNvSpPr>
          <p:nvPr>
            <p:ph type="body" sz="quarter" idx="10"/>
          </p:nvPr>
        </p:nvSpPr>
        <p:spPr>
          <a:xfrm>
            <a:off x="4719320" y="2553687"/>
            <a:ext cx="6539230" cy="3397749"/>
          </a:xfrm>
        </p:spPr>
        <p:txBody>
          <a:bodyPr/>
          <a:lstStyle>
            <a:lvl1pPr marL="358775" indent="-358775">
              <a:buClr>
                <a:schemeClr val="bg1"/>
              </a:buClr>
              <a:buFont typeface="+mj-lt"/>
              <a:buAutoNum type="arabicPeriod"/>
              <a:defRPr b="1">
                <a:solidFill>
                  <a:schemeClr val="bg1"/>
                </a:solidFill>
              </a:defRPr>
            </a:lvl1pPr>
            <a:lvl2pPr marL="447675" indent="-176213">
              <a:buClr>
                <a:schemeClr val="bg1"/>
              </a:buClr>
              <a:defRPr>
                <a:solidFill>
                  <a:schemeClr val="bg1"/>
                </a:solidFill>
              </a:defRPr>
            </a:lvl2pPr>
            <a:lvl3pPr marL="623888" indent="-176213">
              <a:buClr>
                <a:schemeClr val="bg1"/>
              </a:buClr>
              <a:defRPr>
                <a:solidFill>
                  <a:schemeClr val="bg1"/>
                </a:solidFill>
              </a:defRPr>
            </a:lvl3pPr>
            <a:lvl4pPr marL="895350" indent="-176213">
              <a:buClr>
                <a:schemeClr val="bg1"/>
              </a:buClr>
              <a:defRPr>
                <a:solidFill>
                  <a:schemeClr val="bg1"/>
                </a:solidFill>
              </a:defRPr>
            </a:lvl4pPr>
            <a:lvl5pPr marL="1077913" indent="-176213" defTabSz="2151063">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15">
            <a:extLst>
              <a:ext uri="{FF2B5EF4-FFF2-40B4-BE49-F238E27FC236}">
                <a16:creationId xmlns:a16="http://schemas.microsoft.com/office/drawing/2014/main" id="{061D6B7F-0AF0-1D70-0771-8FAC1B5B071F}"/>
              </a:ext>
            </a:extLst>
          </p:cNvPr>
          <p:cNvSpPr>
            <a:spLocks noGrp="1"/>
          </p:cNvSpPr>
          <p:nvPr>
            <p:ph type="body" sz="quarter" idx="11" hasCustomPrompt="1"/>
          </p:nvPr>
        </p:nvSpPr>
        <p:spPr>
          <a:xfrm>
            <a:off x="4719320" y="1375509"/>
            <a:ext cx="6565517" cy="738664"/>
          </a:xfrm>
        </p:spPr>
        <p:txBody>
          <a:bodyPr wrap="square">
            <a:spAutoFit/>
          </a:bodyPr>
          <a:lstStyle>
            <a:lvl1pPr marL="0" indent="0">
              <a:buFontTx/>
              <a:buNone/>
              <a:defRPr sz="48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Titre </a:t>
            </a:r>
          </a:p>
        </p:txBody>
      </p:sp>
    </p:spTree>
    <p:extLst>
      <p:ext uri="{BB962C8B-B14F-4D97-AF65-F5344CB8AC3E}">
        <p14:creationId xmlns:p14="http://schemas.microsoft.com/office/powerpoint/2010/main" val="15310429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 Image - Left (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bg1">
              <a:lumMod val="95000"/>
            </a:schemeClr>
          </a:solidFill>
        </p:spPr>
        <p:txBody>
          <a:bodyPr/>
          <a:lstStyle>
            <a:lvl1pPr marL="0" indent="0">
              <a:buNone/>
              <a:defRPr>
                <a:solidFill>
                  <a:schemeClr val="tx1"/>
                </a:solidFill>
              </a:defRPr>
            </a:lvl1pPr>
          </a:lstStyle>
          <a:p>
            <a:endParaRPr lang="en-US" noProof="0"/>
          </a:p>
        </p:txBody>
      </p:sp>
      <p:pic>
        <p:nvPicPr>
          <p:cNvPr id="3" name="Picture 2">
            <a:extLst>
              <a:ext uri="{FF2B5EF4-FFF2-40B4-BE49-F238E27FC236}">
                <a16:creationId xmlns:a16="http://schemas.microsoft.com/office/drawing/2014/main" id="{404669DA-2543-5ED3-39E2-74A5BF31A428}"/>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5" name="Espace réservé du pied de page 4">
            <a:extLst>
              <a:ext uri="{FF2B5EF4-FFF2-40B4-BE49-F238E27FC236}">
                <a16:creationId xmlns:a16="http://schemas.microsoft.com/office/drawing/2014/main" id="{AABA7942-34D1-ABE8-5F93-CA75B7A99250}"/>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6" name="Espace réservé du texte 10">
            <a:extLst>
              <a:ext uri="{FF2B5EF4-FFF2-40B4-BE49-F238E27FC236}">
                <a16:creationId xmlns:a16="http://schemas.microsoft.com/office/drawing/2014/main" id="{F7B7FA78-15E4-BCF7-3055-4D3AE2DC2183}"/>
              </a:ext>
            </a:extLst>
          </p:cNvPr>
          <p:cNvSpPr>
            <a:spLocks noGrp="1"/>
          </p:cNvSpPr>
          <p:nvPr>
            <p:ph type="body" sz="quarter" idx="10"/>
          </p:nvPr>
        </p:nvSpPr>
        <p:spPr>
          <a:xfrm>
            <a:off x="6589986" y="512763"/>
            <a:ext cx="4925148" cy="5802580"/>
          </a:xfrm>
        </p:spPr>
        <p:txBody>
          <a:bodyPr anchor="ctr" anchorCtr="0"/>
          <a:lstStyle>
            <a:lvl1pPr marL="0" indent="0">
              <a:buClr>
                <a:schemeClr val="tx1"/>
              </a:buClr>
              <a:buFontTx/>
              <a:buNone/>
              <a:defRPr sz="1400" b="1" i="1">
                <a:solidFill>
                  <a:schemeClr val="tx1"/>
                </a:solidFill>
              </a:defRPr>
            </a:lvl1pPr>
            <a:lvl2pPr marL="271462" indent="0">
              <a:buClr>
                <a:schemeClr val="tx1"/>
              </a:buClr>
              <a:buNone/>
              <a:defRPr>
                <a:solidFill>
                  <a:schemeClr val="tx1"/>
                </a:solidFill>
              </a:defRPr>
            </a:lvl2pPr>
            <a:lvl3pPr marL="623888" indent="-176213">
              <a:buClr>
                <a:schemeClr val="tx1"/>
              </a:buClr>
              <a:defRPr>
                <a:solidFill>
                  <a:schemeClr val="tx1"/>
                </a:solidFill>
              </a:defRPr>
            </a:lvl3pPr>
            <a:lvl4pPr marL="895350" indent="-176213">
              <a:buClr>
                <a:schemeClr val="tx1"/>
              </a:buClr>
              <a:defRPr>
                <a:solidFill>
                  <a:schemeClr val="tx1"/>
                </a:solidFill>
              </a:defRPr>
            </a:lvl4pPr>
            <a:lvl5pPr marL="1077913" indent="-176213" defTabSz="2151063">
              <a:buClr>
                <a:schemeClr val="tx1"/>
              </a:buClr>
              <a:defRPr>
                <a:solidFill>
                  <a:schemeClr val="tx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17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6" y="607002"/>
            <a:ext cx="10801350" cy="461665"/>
          </a:xfrm>
          <a:prstGeom prst="rect">
            <a:avLst/>
          </a:prstGeom>
        </p:spPr>
        <p:txBody>
          <a:bodyPr vert="horz" lIns="0" tIns="0" rIns="0" bIns="0" rtlCol="0" anchor="t" anchorCtr="0">
            <a:spAutoFit/>
          </a:bodyPr>
          <a:lstStyle>
            <a:lvl1pPr>
              <a:defRPr>
                <a:solidFill>
                  <a:schemeClr val="accent4"/>
                </a:solidFill>
              </a:defRPr>
            </a:lvl1pPr>
          </a:lstStyle>
          <a:p>
            <a:r>
              <a:rPr lang="en-GB" dirty="0"/>
              <a:t>Click to Add Content Title</a:t>
            </a:r>
            <a:endParaRPr lang="en-US" dirty="0"/>
          </a:p>
        </p:txBody>
      </p:sp>
      <p:sp>
        <p:nvSpPr>
          <p:cNvPr id="2" name="Text Placeholder 2">
            <a:extLst>
              <a:ext uri="{FF2B5EF4-FFF2-40B4-BE49-F238E27FC236}">
                <a16:creationId xmlns:a16="http://schemas.microsoft.com/office/drawing/2014/main" id="{6FFC2425-8754-7266-C032-D4AA1F404992}"/>
              </a:ext>
            </a:extLst>
          </p:cNvPr>
          <p:cNvSpPr>
            <a:spLocks noGrp="1"/>
          </p:cNvSpPr>
          <p:nvPr>
            <p:ph idx="1" hasCustomPrompt="1"/>
          </p:nvPr>
        </p:nvSpPr>
        <p:spPr>
          <a:xfrm>
            <a:off x="697498" y="1578314"/>
            <a:ext cx="10799178" cy="246221"/>
          </a:xfrm>
          <a:prstGeom prst="rect">
            <a:avLst/>
          </a:prstGeom>
        </p:spPr>
        <p:txBody>
          <a:bodyPr vert="horz" lIns="0" tIns="0" rIns="0" bIns="0" rtlCol="0" anchor="t" anchorCtr="0">
            <a:spAutoFit/>
          </a:bodyPr>
          <a:lstStyle>
            <a:lvl1pPr marL="0" indent="0">
              <a:buNone/>
              <a:defRPr>
                <a:solidFill>
                  <a:schemeClr val="tx1"/>
                </a:solidFill>
              </a:defRPr>
            </a:lvl1pPr>
            <a:lvl2pPr marL="18288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0" name="Espace réservé du texte 9">
            <a:extLst>
              <a:ext uri="{FF2B5EF4-FFF2-40B4-BE49-F238E27FC236}">
                <a16:creationId xmlns:a16="http://schemas.microsoft.com/office/drawing/2014/main" id="{C20212D2-F74D-1703-E84B-8D2D7D546C2F}"/>
              </a:ext>
            </a:extLst>
          </p:cNvPr>
          <p:cNvSpPr>
            <a:spLocks noGrp="1"/>
          </p:cNvSpPr>
          <p:nvPr>
            <p:ph type="body" sz="quarter" idx="10" hasCustomPrompt="1"/>
          </p:nvPr>
        </p:nvSpPr>
        <p:spPr>
          <a:xfrm>
            <a:off x="695326" y="2752312"/>
            <a:ext cx="2634351" cy="3165995"/>
          </a:xfrm>
          <a:prstGeom prst="roundRect">
            <a:avLst>
              <a:gd name="adj" fmla="val 5180"/>
            </a:avLst>
          </a:prstGeom>
          <a:solidFill>
            <a:srgbClr val="F9EEE5"/>
          </a:solidFill>
        </p:spPr>
        <p:txBody>
          <a:bodyPr lIns="216000" tIns="288000" anchor="t" anchorCtr="0"/>
          <a:lstStyle>
            <a:lvl1pPr marL="0" indent="0">
              <a:spcAft>
                <a:spcPts val="0"/>
              </a:spcAft>
              <a:buNone/>
              <a:defRPr sz="28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0000</a:t>
            </a:r>
          </a:p>
          <a:p>
            <a:pPr lvl="1"/>
            <a:r>
              <a:rPr lang="fr-FR" dirty="0"/>
              <a:t>Deuxième niveau</a:t>
            </a: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3411658" y="2752725"/>
            <a:ext cx="5372888" cy="3165582"/>
          </a:xfrm>
          <a:prstGeom prst="roundRect">
            <a:avLst>
              <a:gd name="adj" fmla="val 5271"/>
            </a:avLst>
          </a:prstGeom>
          <a:solidFill>
            <a:srgbClr val="F9EEE5"/>
          </a:solidFill>
        </p:spPr>
        <p:txBody>
          <a:bodyPr/>
          <a:lstStyle/>
          <a:p>
            <a:endParaRPr lang="fr-FR"/>
          </a:p>
        </p:txBody>
      </p:sp>
      <p:sp>
        <p:nvSpPr>
          <p:cNvPr id="13" name="Espace réservé du texte 9">
            <a:extLst>
              <a:ext uri="{FF2B5EF4-FFF2-40B4-BE49-F238E27FC236}">
                <a16:creationId xmlns:a16="http://schemas.microsoft.com/office/drawing/2014/main" id="{8C48600F-6192-6761-F3A6-F7470F1A0DAE}"/>
              </a:ext>
            </a:extLst>
          </p:cNvPr>
          <p:cNvSpPr>
            <a:spLocks noGrp="1"/>
          </p:cNvSpPr>
          <p:nvPr>
            <p:ph type="body" sz="quarter" idx="12" hasCustomPrompt="1"/>
          </p:nvPr>
        </p:nvSpPr>
        <p:spPr>
          <a:xfrm>
            <a:off x="8862325" y="2752311"/>
            <a:ext cx="2634351" cy="3165995"/>
          </a:xfrm>
          <a:prstGeom prst="roundRect">
            <a:avLst>
              <a:gd name="adj" fmla="val 5180"/>
            </a:avLst>
          </a:prstGeom>
          <a:solidFill>
            <a:srgbClr val="F9EEE5"/>
          </a:solidFill>
        </p:spPr>
        <p:txBody>
          <a:bodyPr lIns="1296000" tIns="684000" rIns="0"/>
          <a:lstStyle>
            <a:lvl1pPr marL="0" indent="0" algn="l">
              <a:spcAft>
                <a:spcPts val="0"/>
              </a:spcAft>
              <a:buNone/>
              <a:defRPr sz="6000" b="1">
                <a:solidFill>
                  <a:srgbClr val="9E2836"/>
                </a:solidFill>
              </a:defRPr>
            </a:lvl1pPr>
            <a:lvl2pPr marL="0" indent="0" algn="l">
              <a:spcBef>
                <a:spcPts val="0"/>
              </a:spcBef>
              <a:spcAft>
                <a:spcPts val="1600"/>
              </a:spcAft>
              <a:buNone/>
              <a:defRPr sz="2000" b="1">
                <a:solidFill>
                  <a:srgbClr val="9E2836"/>
                </a:solidFill>
              </a:defRPr>
            </a:lvl2pPr>
            <a:lvl3pPr marL="0" indent="0">
              <a:buNone/>
              <a:defRPr/>
            </a:lvl3pPr>
            <a:lvl4pPr marL="0" indent="0">
              <a:buNone/>
              <a:defRPr/>
            </a:lvl4pPr>
            <a:lvl5pPr marL="0" indent="0">
              <a:buNone/>
              <a:defRPr/>
            </a:lvl5pPr>
          </a:lstStyle>
          <a:p>
            <a:pPr lvl="0"/>
            <a:r>
              <a:rPr lang="fr-FR" dirty="0"/>
              <a:t>0</a:t>
            </a:r>
          </a:p>
          <a:p>
            <a:pPr lvl="1"/>
            <a:r>
              <a:rPr lang="fr-FR" dirty="0"/>
              <a:t>points</a:t>
            </a: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p:nvPr>
        </p:nvSpPr>
        <p:spPr>
          <a:xfrm>
            <a:off x="9271688" y="4812326"/>
            <a:ext cx="1902911" cy="649287"/>
          </a:xfrm>
        </p:spPr>
        <p:txBody>
          <a:bodyPr/>
          <a:lstStyle>
            <a:lvl1pPr marL="0" indent="0">
              <a:lnSpc>
                <a:spcPct val="90000"/>
              </a:lnSpc>
              <a:buNone/>
              <a:defRPr sz="1400">
                <a:solidFill>
                  <a:srgbClr val="9E2836"/>
                </a:solidFill>
              </a:defRPr>
            </a:lvl1pPr>
            <a:lvl2pPr marL="18288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28651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6" y="607002"/>
            <a:ext cx="10801350" cy="461665"/>
          </a:xfrm>
          <a:prstGeom prst="rect">
            <a:avLst/>
          </a:prstGeom>
        </p:spPr>
        <p:txBody>
          <a:bodyPr vert="horz" lIns="0" tIns="0" rIns="0" bIns="0" rtlCol="0" anchor="t" anchorCtr="0">
            <a:spAutoFit/>
          </a:bodyPr>
          <a:lstStyle>
            <a:lvl1pPr>
              <a:defRPr>
                <a:solidFill>
                  <a:schemeClr val="accent4"/>
                </a:solidFill>
              </a:defRPr>
            </a:lvl1pPr>
          </a:lstStyle>
          <a:p>
            <a:r>
              <a:rPr lang="en-GB" dirty="0"/>
              <a:t>Click to Add Content Title</a:t>
            </a:r>
            <a:endParaRPr lang="en-US" dirty="0"/>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0" name="Espace réservé du texte 9">
            <a:extLst>
              <a:ext uri="{FF2B5EF4-FFF2-40B4-BE49-F238E27FC236}">
                <a16:creationId xmlns:a16="http://schemas.microsoft.com/office/drawing/2014/main" id="{C20212D2-F74D-1703-E84B-8D2D7D546C2F}"/>
              </a:ext>
            </a:extLst>
          </p:cNvPr>
          <p:cNvSpPr>
            <a:spLocks noGrp="1"/>
          </p:cNvSpPr>
          <p:nvPr>
            <p:ph type="body" sz="quarter" idx="10" hasCustomPrompt="1"/>
          </p:nvPr>
        </p:nvSpPr>
        <p:spPr>
          <a:xfrm>
            <a:off x="695326" y="2123440"/>
            <a:ext cx="10801350" cy="3794867"/>
          </a:xfrm>
          <a:prstGeom prst="roundRect">
            <a:avLst>
              <a:gd name="adj" fmla="val 5180"/>
            </a:avLst>
          </a:prstGeom>
          <a:solidFill>
            <a:srgbClr val="F9EEE5"/>
          </a:solidFill>
        </p:spPr>
        <p:txBody>
          <a:bodyPr lIns="216000" tIns="1548000" anchor="t" anchorCtr="0"/>
          <a:lstStyle>
            <a:lvl1pPr marL="0" indent="0">
              <a:lnSpc>
                <a:spcPct val="90000"/>
              </a:lnSpc>
              <a:spcBef>
                <a:spcPts val="0"/>
              </a:spcBef>
              <a:spcAft>
                <a:spcPts val="0"/>
              </a:spcAft>
              <a:buNone/>
              <a:defRPr sz="20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Titre </a:t>
            </a: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3329676" y="2859405"/>
            <a:ext cx="1867164" cy="2103755"/>
          </a:xfrm>
          <a:prstGeom prst="roundRect">
            <a:avLst>
              <a:gd name="adj" fmla="val 5271"/>
            </a:avLst>
          </a:prstGeom>
          <a:solidFill>
            <a:srgbClr val="F9EEE5"/>
          </a:solidFill>
        </p:spPr>
        <p:txBody>
          <a:bodyPr/>
          <a:lstStyle/>
          <a:p>
            <a:endParaRPr lang="fr-F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hasCustomPrompt="1"/>
          </p:nvPr>
        </p:nvSpPr>
        <p:spPr>
          <a:xfrm>
            <a:off x="3329677" y="5063287"/>
            <a:ext cx="1867164" cy="166199"/>
          </a:xfrm>
        </p:spPr>
        <p:txBody>
          <a:bodyPr wrap="square">
            <a:spAutoFit/>
          </a:bodyPr>
          <a:lstStyle>
            <a:lvl1pPr marL="0" indent="0" algn="ctr">
              <a:lnSpc>
                <a:spcPct val="90000"/>
              </a:lnSpc>
              <a:buNone/>
              <a:defRPr sz="1200">
                <a:solidFill>
                  <a:schemeClr val="accent4"/>
                </a:solidFill>
              </a:defRPr>
            </a:lvl1pPr>
            <a:lvl2pPr marL="182880" indent="0">
              <a:buNone/>
              <a:defRPr/>
            </a:lvl2pPr>
          </a:lstStyle>
          <a:p>
            <a:pPr lvl="0"/>
            <a:r>
              <a:rPr lang="fr-FR" dirty="0"/>
              <a:t>légende</a:t>
            </a:r>
          </a:p>
        </p:txBody>
      </p:sp>
      <p:sp>
        <p:nvSpPr>
          <p:cNvPr id="7" name="Espace réservé du graphique 11">
            <a:extLst>
              <a:ext uri="{FF2B5EF4-FFF2-40B4-BE49-F238E27FC236}">
                <a16:creationId xmlns:a16="http://schemas.microsoft.com/office/drawing/2014/main" id="{36DB26FE-7E71-762D-4222-17C50D4929F9}"/>
              </a:ext>
            </a:extLst>
          </p:cNvPr>
          <p:cNvSpPr>
            <a:spLocks noGrp="1"/>
          </p:cNvSpPr>
          <p:nvPr>
            <p:ph type="chart" sz="quarter" idx="14"/>
          </p:nvPr>
        </p:nvSpPr>
        <p:spPr>
          <a:xfrm>
            <a:off x="5234676" y="2859405"/>
            <a:ext cx="1867164" cy="2103755"/>
          </a:xfrm>
          <a:prstGeom prst="roundRect">
            <a:avLst>
              <a:gd name="adj" fmla="val 5271"/>
            </a:avLst>
          </a:prstGeom>
          <a:solidFill>
            <a:srgbClr val="F9EEE5"/>
          </a:solidFill>
        </p:spPr>
        <p:txBody>
          <a:bodyPr/>
          <a:lstStyle/>
          <a:p>
            <a:endParaRPr lang="fr-FR"/>
          </a:p>
        </p:txBody>
      </p:sp>
      <p:sp>
        <p:nvSpPr>
          <p:cNvPr id="8" name="Espace réservé du texte 15">
            <a:extLst>
              <a:ext uri="{FF2B5EF4-FFF2-40B4-BE49-F238E27FC236}">
                <a16:creationId xmlns:a16="http://schemas.microsoft.com/office/drawing/2014/main" id="{866F9A08-4897-95B8-D220-DC171A1E2308}"/>
              </a:ext>
            </a:extLst>
          </p:cNvPr>
          <p:cNvSpPr>
            <a:spLocks noGrp="1"/>
          </p:cNvSpPr>
          <p:nvPr>
            <p:ph type="body" sz="quarter" idx="15" hasCustomPrompt="1"/>
          </p:nvPr>
        </p:nvSpPr>
        <p:spPr>
          <a:xfrm>
            <a:off x="5234677" y="5063287"/>
            <a:ext cx="1867164" cy="166199"/>
          </a:xfrm>
        </p:spPr>
        <p:txBody>
          <a:bodyPr wrap="square">
            <a:spAutoFit/>
          </a:bodyPr>
          <a:lstStyle>
            <a:lvl1pPr marL="0" indent="0" algn="ctr">
              <a:lnSpc>
                <a:spcPct val="90000"/>
              </a:lnSpc>
              <a:buNone/>
              <a:defRPr sz="1200">
                <a:solidFill>
                  <a:schemeClr val="accent4"/>
                </a:solidFill>
              </a:defRPr>
            </a:lvl1pPr>
            <a:lvl2pPr marL="182880" indent="0">
              <a:buNone/>
              <a:defRPr/>
            </a:lvl2pPr>
          </a:lstStyle>
          <a:p>
            <a:pPr lvl="0"/>
            <a:r>
              <a:rPr lang="fr-FR" dirty="0"/>
              <a:t>légende</a:t>
            </a:r>
          </a:p>
        </p:txBody>
      </p:sp>
      <p:sp>
        <p:nvSpPr>
          <p:cNvPr id="9" name="Espace réservé du graphique 11">
            <a:extLst>
              <a:ext uri="{FF2B5EF4-FFF2-40B4-BE49-F238E27FC236}">
                <a16:creationId xmlns:a16="http://schemas.microsoft.com/office/drawing/2014/main" id="{0F6BBA08-520E-0496-00EC-D16936411343}"/>
              </a:ext>
            </a:extLst>
          </p:cNvPr>
          <p:cNvSpPr>
            <a:spLocks noGrp="1"/>
          </p:cNvSpPr>
          <p:nvPr>
            <p:ph type="chart" sz="quarter" idx="16"/>
          </p:nvPr>
        </p:nvSpPr>
        <p:spPr>
          <a:xfrm>
            <a:off x="7101840" y="2859405"/>
            <a:ext cx="1867164" cy="2103755"/>
          </a:xfrm>
          <a:prstGeom prst="roundRect">
            <a:avLst>
              <a:gd name="adj" fmla="val 5271"/>
            </a:avLst>
          </a:prstGeom>
          <a:solidFill>
            <a:srgbClr val="F9EEE5"/>
          </a:solidFill>
        </p:spPr>
        <p:txBody>
          <a:bodyPr/>
          <a:lstStyle/>
          <a:p>
            <a:endParaRPr lang="fr-FR" dirty="0"/>
          </a:p>
        </p:txBody>
      </p:sp>
      <p:sp>
        <p:nvSpPr>
          <p:cNvPr id="11" name="Espace réservé du texte 15">
            <a:extLst>
              <a:ext uri="{FF2B5EF4-FFF2-40B4-BE49-F238E27FC236}">
                <a16:creationId xmlns:a16="http://schemas.microsoft.com/office/drawing/2014/main" id="{B94B530E-8AA9-4B3F-B355-58EDF6FB3D1D}"/>
              </a:ext>
            </a:extLst>
          </p:cNvPr>
          <p:cNvSpPr>
            <a:spLocks noGrp="1"/>
          </p:cNvSpPr>
          <p:nvPr>
            <p:ph type="body" sz="quarter" idx="17" hasCustomPrompt="1"/>
          </p:nvPr>
        </p:nvSpPr>
        <p:spPr>
          <a:xfrm>
            <a:off x="7101841" y="5063287"/>
            <a:ext cx="1867164" cy="166199"/>
          </a:xfrm>
        </p:spPr>
        <p:txBody>
          <a:bodyPr wrap="square">
            <a:spAutoFit/>
          </a:bodyPr>
          <a:lstStyle>
            <a:lvl1pPr marL="0" indent="0" algn="ctr">
              <a:lnSpc>
                <a:spcPct val="90000"/>
              </a:lnSpc>
              <a:buNone/>
              <a:defRPr sz="1200">
                <a:solidFill>
                  <a:schemeClr val="accent4"/>
                </a:solidFill>
              </a:defRPr>
            </a:lvl1pPr>
            <a:lvl2pPr marL="182880" indent="0">
              <a:buNone/>
              <a:defRPr/>
            </a:lvl2pPr>
          </a:lstStyle>
          <a:p>
            <a:pPr lvl="0"/>
            <a:r>
              <a:rPr lang="fr-FR" dirty="0"/>
              <a:t>légende</a:t>
            </a:r>
          </a:p>
        </p:txBody>
      </p:sp>
      <p:sp>
        <p:nvSpPr>
          <p:cNvPr id="15" name="Espace réservé du graphique 11">
            <a:extLst>
              <a:ext uri="{FF2B5EF4-FFF2-40B4-BE49-F238E27FC236}">
                <a16:creationId xmlns:a16="http://schemas.microsoft.com/office/drawing/2014/main" id="{A7665410-0549-C7B6-EA1A-A97EF7CE3974}"/>
              </a:ext>
            </a:extLst>
          </p:cNvPr>
          <p:cNvSpPr>
            <a:spLocks noGrp="1"/>
          </p:cNvSpPr>
          <p:nvPr>
            <p:ph type="chart" sz="quarter" idx="18"/>
          </p:nvPr>
        </p:nvSpPr>
        <p:spPr>
          <a:xfrm>
            <a:off x="8930640" y="2859405"/>
            <a:ext cx="1867164" cy="2103755"/>
          </a:xfrm>
          <a:prstGeom prst="roundRect">
            <a:avLst>
              <a:gd name="adj" fmla="val 5271"/>
            </a:avLst>
          </a:prstGeom>
          <a:solidFill>
            <a:srgbClr val="F9EEE5"/>
          </a:solidFill>
        </p:spPr>
        <p:txBody>
          <a:bodyPr/>
          <a:lstStyle/>
          <a:p>
            <a:endParaRPr lang="fr-FR" dirty="0"/>
          </a:p>
        </p:txBody>
      </p:sp>
      <p:sp>
        <p:nvSpPr>
          <p:cNvPr id="17" name="Espace réservé du texte 15">
            <a:extLst>
              <a:ext uri="{FF2B5EF4-FFF2-40B4-BE49-F238E27FC236}">
                <a16:creationId xmlns:a16="http://schemas.microsoft.com/office/drawing/2014/main" id="{BF94523E-BFF8-E2A9-EC7B-CD4B34C42C3F}"/>
              </a:ext>
            </a:extLst>
          </p:cNvPr>
          <p:cNvSpPr>
            <a:spLocks noGrp="1"/>
          </p:cNvSpPr>
          <p:nvPr>
            <p:ph type="body" sz="quarter" idx="19" hasCustomPrompt="1"/>
          </p:nvPr>
        </p:nvSpPr>
        <p:spPr>
          <a:xfrm>
            <a:off x="8930641" y="5063287"/>
            <a:ext cx="1867164" cy="166199"/>
          </a:xfrm>
        </p:spPr>
        <p:txBody>
          <a:bodyPr wrap="square">
            <a:spAutoFit/>
          </a:bodyPr>
          <a:lstStyle>
            <a:lvl1pPr marL="0" indent="0" algn="ctr">
              <a:lnSpc>
                <a:spcPct val="90000"/>
              </a:lnSpc>
              <a:buNone/>
              <a:defRPr sz="1200">
                <a:solidFill>
                  <a:schemeClr val="accent4"/>
                </a:solidFill>
              </a:defRPr>
            </a:lvl1pPr>
            <a:lvl2pPr marL="182880" indent="0">
              <a:buNone/>
              <a:defRPr/>
            </a:lvl2pPr>
          </a:lstStyle>
          <a:p>
            <a:pPr lvl="0"/>
            <a:r>
              <a:rPr lang="fr-FR" dirty="0"/>
              <a:t>légende</a:t>
            </a:r>
          </a:p>
        </p:txBody>
      </p:sp>
    </p:spTree>
    <p:extLst>
      <p:ext uri="{BB962C8B-B14F-4D97-AF65-F5344CB8AC3E}">
        <p14:creationId xmlns:p14="http://schemas.microsoft.com/office/powerpoint/2010/main" val="47525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6" y="607002"/>
            <a:ext cx="10801350" cy="461665"/>
          </a:xfrm>
          <a:prstGeom prst="rect">
            <a:avLst/>
          </a:prstGeom>
        </p:spPr>
        <p:txBody>
          <a:bodyPr vert="horz" lIns="0" tIns="0" rIns="0" bIns="0" rtlCol="0" anchor="t" anchorCtr="0">
            <a:spAutoFit/>
          </a:bodyPr>
          <a:lstStyle>
            <a:lvl1pPr>
              <a:defRPr>
                <a:solidFill>
                  <a:schemeClr val="accent4"/>
                </a:solidFill>
              </a:defRPr>
            </a:lvl1pPr>
          </a:lstStyle>
          <a:p>
            <a:r>
              <a:rPr lang="en-GB" dirty="0"/>
              <a:t>Click to Add Content Title</a:t>
            </a:r>
            <a:endParaRPr lang="en-US" dirty="0"/>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0" name="Espace réservé du texte 9">
            <a:extLst>
              <a:ext uri="{FF2B5EF4-FFF2-40B4-BE49-F238E27FC236}">
                <a16:creationId xmlns:a16="http://schemas.microsoft.com/office/drawing/2014/main" id="{C20212D2-F74D-1703-E84B-8D2D7D546C2F}"/>
              </a:ext>
            </a:extLst>
          </p:cNvPr>
          <p:cNvSpPr>
            <a:spLocks noGrp="1"/>
          </p:cNvSpPr>
          <p:nvPr>
            <p:ph type="body" sz="quarter" idx="10" hasCustomPrompt="1"/>
          </p:nvPr>
        </p:nvSpPr>
        <p:spPr>
          <a:xfrm>
            <a:off x="695326" y="2123440"/>
            <a:ext cx="10801350" cy="3794867"/>
          </a:xfrm>
          <a:prstGeom prst="roundRect">
            <a:avLst>
              <a:gd name="adj" fmla="val 5180"/>
            </a:avLst>
          </a:prstGeom>
          <a:solidFill>
            <a:srgbClr val="F9EEE5"/>
          </a:solidFill>
        </p:spPr>
        <p:txBody>
          <a:bodyPr lIns="216000" tIns="1548000" anchor="t" anchorCtr="0"/>
          <a:lstStyle>
            <a:lvl1pPr marL="0" indent="0">
              <a:lnSpc>
                <a:spcPct val="90000"/>
              </a:lnSpc>
              <a:spcBef>
                <a:spcPts val="0"/>
              </a:spcBef>
              <a:spcAft>
                <a:spcPts val="0"/>
              </a:spcAft>
              <a:buNone/>
              <a:defRPr sz="2000" b="1">
                <a:solidFill>
                  <a:schemeClr val="accent4"/>
                </a:solidFill>
              </a:defRPr>
            </a:lvl1pPr>
            <a:lvl2pPr marL="0" indent="0">
              <a:spcBef>
                <a:spcPts val="0"/>
              </a:spcBef>
              <a:spcAft>
                <a:spcPts val="1000"/>
              </a:spcAft>
              <a:buNone/>
              <a:defRPr sz="1500" b="1">
                <a:solidFill>
                  <a:schemeClr val="accent4"/>
                </a:solidFill>
              </a:defRPr>
            </a:lvl2pPr>
            <a:lvl3pPr marL="0" indent="0">
              <a:buNone/>
              <a:defRPr/>
            </a:lvl3pPr>
            <a:lvl4pPr marL="0" indent="0">
              <a:buNone/>
              <a:defRPr/>
            </a:lvl4pPr>
            <a:lvl5pPr marL="0" indent="0">
              <a:buNone/>
              <a:defRPr/>
            </a:lvl5pPr>
          </a:lstStyle>
          <a:p>
            <a:pPr lvl="0"/>
            <a:r>
              <a:rPr lang="fr-FR" dirty="0"/>
              <a:t>Titre </a:t>
            </a: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3329675" y="2504903"/>
            <a:ext cx="7468129" cy="2458258"/>
          </a:xfrm>
          <a:prstGeom prst="roundRect">
            <a:avLst>
              <a:gd name="adj" fmla="val 5271"/>
            </a:avLst>
          </a:prstGeom>
          <a:solidFill>
            <a:srgbClr val="F9EEE5"/>
          </a:solidFill>
        </p:spPr>
        <p:txBody>
          <a:bodyPr/>
          <a:lstStyle/>
          <a:p>
            <a:endParaRPr lang="fr-F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hasCustomPrompt="1"/>
          </p:nvPr>
        </p:nvSpPr>
        <p:spPr>
          <a:xfrm>
            <a:off x="3435225" y="5191435"/>
            <a:ext cx="1284095" cy="166199"/>
          </a:xfrm>
        </p:spPr>
        <p:txBody>
          <a:bodyPr wrap="square">
            <a:spAutoFit/>
          </a:bodyPr>
          <a:lstStyle>
            <a:lvl1pPr marL="0" indent="0" algn="ctr">
              <a:lnSpc>
                <a:spcPct val="90000"/>
              </a:lnSpc>
              <a:buNone/>
              <a:defRPr sz="1200">
                <a:solidFill>
                  <a:schemeClr val="accent4"/>
                </a:solidFill>
              </a:defRPr>
            </a:lvl1pPr>
            <a:lvl2pPr marL="182880" indent="0">
              <a:buNone/>
              <a:defRPr/>
            </a:lvl2pPr>
          </a:lstStyle>
          <a:p>
            <a:pPr lvl="0"/>
            <a:r>
              <a:rPr lang="fr-FR" dirty="0"/>
              <a:t>légende</a:t>
            </a:r>
          </a:p>
        </p:txBody>
      </p:sp>
    </p:spTree>
    <p:extLst>
      <p:ext uri="{BB962C8B-B14F-4D97-AF65-F5344CB8AC3E}">
        <p14:creationId xmlns:p14="http://schemas.microsoft.com/office/powerpoint/2010/main" val="159638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D8FAB057-4715-7041-D805-E632938B1366}"/>
              </a:ext>
            </a:extLst>
          </p:cNvPr>
          <p:cNvSpPr/>
          <p:nvPr userDrawn="1"/>
        </p:nvSpPr>
        <p:spPr>
          <a:xfrm>
            <a:off x="695324" y="2519024"/>
            <a:ext cx="10801351" cy="3399283"/>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845977" y="2718115"/>
            <a:ext cx="10468946" cy="2458258"/>
          </a:xfrm>
          <a:prstGeom prst="roundRect">
            <a:avLst>
              <a:gd name="adj" fmla="val 5271"/>
            </a:avLst>
          </a:prstGeom>
          <a:solidFill>
            <a:srgbClr val="F9EEE5"/>
          </a:solidFill>
        </p:spPr>
        <p:txBody>
          <a:bodyPr/>
          <a:lstStyle/>
          <a:p>
            <a:endParaRPr lang="fr-FR"/>
          </a:p>
        </p:txBody>
      </p:sp>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6" y="607002"/>
            <a:ext cx="10801350" cy="461665"/>
          </a:xfrm>
          <a:prstGeom prst="rect">
            <a:avLst/>
          </a:prstGeom>
        </p:spPr>
        <p:txBody>
          <a:bodyPr vert="horz" lIns="0" tIns="0" rIns="0" bIns="0" rtlCol="0" anchor="t" anchorCtr="0">
            <a:spAutoFit/>
          </a:bodyPr>
          <a:lstStyle>
            <a:lvl1pPr>
              <a:defRPr>
                <a:solidFill>
                  <a:schemeClr val="accent4"/>
                </a:solidFill>
              </a:defRPr>
            </a:lvl1pPr>
          </a:lstStyle>
          <a:p>
            <a:r>
              <a:rPr lang="en-GB" dirty="0"/>
              <a:t>Click to Add Content Title</a:t>
            </a:r>
            <a:endParaRPr lang="en-US" dirty="0"/>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hasCustomPrompt="1"/>
          </p:nvPr>
        </p:nvSpPr>
        <p:spPr>
          <a:xfrm>
            <a:off x="934622" y="5294560"/>
            <a:ext cx="10932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Tree>
    <p:extLst>
      <p:ext uri="{BB962C8B-B14F-4D97-AF65-F5344CB8AC3E}">
        <p14:creationId xmlns:p14="http://schemas.microsoft.com/office/powerpoint/2010/main" val="12063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D8FAB057-4715-7041-D805-E632938B1366}"/>
              </a:ext>
            </a:extLst>
          </p:cNvPr>
          <p:cNvSpPr/>
          <p:nvPr userDrawn="1"/>
        </p:nvSpPr>
        <p:spPr>
          <a:xfrm>
            <a:off x="695324" y="1905492"/>
            <a:ext cx="10801351" cy="4012816"/>
          </a:xfrm>
          <a:prstGeom prst="roundRect">
            <a:avLst>
              <a:gd name="adj" fmla="val 5302"/>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graphique 11">
            <a:extLst>
              <a:ext uri="{FF2B5EF4-FFF2-40B4-BE49-F238E27FC236}">
                <a16:creationId xmlns:a16="http://schemas.microsoft.com/office/drawing/2014/main" id="{F068EE78-2D32-6D41-CE7B-440CB795CA4C}"/>
              </a:ext>
            </a:extLst>
          </p:cNvPr>
          <p:cNvSpPr>
            <a:spLocks noGrp="1"/>
          </p:cNvSpPr>
          <p:nvPr>
            <p:ph type="chart" sz="quarter" idx="11"/>
          </p:nvPr>
        </p:nvSpPr>
        <p:spPr>
          <a:xfrm>
            <a:off x="845977" y="2718115"/>
            <a:ext cx="10468946" cy="2458258"/>
          </a:xfrm>
          <a:prstGeom prst="roundRect">
            <a:avLst>
              <a:gd name="adj" fmla="val 5271"/>
            </a:avLst>
          </a:prstGeom>
          <a:solidFill>
            <a:srgbClr val="F9EEE5"/>
          </a:solidFill>
        </p:spPr>
        <p:txBody>
          <a:bodyPr/>
          <a:lstStyle/>
          <a:p>
            <a:endParaRPr lang="fr-FR"/>
          </a:p>
        </p:txBody>
      </p:sp>
      <p:pic>
        <p:nvPicPr>
          <p:cNvPr id="5" name="Picture 4">
            <a:extLst>
              <a:ext uri="{FF2B5EF4-FFF2-40B4-BE49-F238E27FC236}">
                <a16:creationId xmlns:a16="http://schemas.microsoft.com/office/drawing/2014/main" id="{06A8F722-5F11-9134-EF09-D30445D1C34A}"/>
              </a:ext>
            </a:extLst>
          </p:cNvPr>
          <p:cNvPicPr>
            <a:picLocks noChangeAspect="1"/>
          </p:cNvPicPr>
          <p:nvPr userDrawn="1"/>
        </p:nvPicPr>
        <p:blipFill>
          <a:blip r:embed="rId2"/>
          <a:stretch>
            <a:fillRect/>
          </a:stretch>
        </p:blipFill>
        <p:spPr>
          <a:xfrm flipV="1">
            <a:off x="-1" y="-4024"/>
            <a:ext cx="12192000" cy="133349"/>
          </a:xfrm>
          <a:prstGeom prst="rect">
            <a:avLst/>
          </a:prstGeom>
        </p:spPr>
      </p:pic>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6" y="607002"/>
            <a:ext cx="10801350" cy="461665"/>
          </a:xfrm>
          <a:prstGeom prst="rect">
            <a:avLst/>
          </a:prstGeom>
        </p:spPr>
        <p:txBody>
          <a:bodyPr vert="horz" lIns="0" tIns="0" rIns="0" bIns="0" rtlCol="0" anchor="t" anchorCtr="0">
            <a:spAutoFit/>
          </a:bodyPr>
          <a:lstStyle>
            <a:lvl1pPr>
              <a:defRPr>
                <a:solidFill>
                  <a:schemeClr val="accent4"/>
                </a:solidFill>
              </a:defRPr>
            </a:lvl1pPr>
          </a:lstStyle>
          <a:p>
            <a:r>
              <a:rPr lang="en-GB" dirty="0"/>
              <a:t>Click to Add Content Title</a:t>
            </a:r>
            <a:endParaRPr lang="en-US" dirty="0"/>
          </a:p>
        </p:txBody>
      </p:sp>
      <p:sp>
        <p:nvSpPr>
          <p:cNvPr id="3" name="Espace réservé du pied de page 4">
            <a:extLst>
              <a:ext uri="{FF2B5EF4-FFF2-40B4-BE49-F238E27FC236}">
                <a16:creationId xmlns:a16="http://schemas.microsoft.com/office/drawing/2014/main" id="{3F2D2A22-1A53-685B-B67B-290C2D5E46DD}"/>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a:solidFill>
                  <a:srgbClr val="282A32"/>
                </a:solidFill>
                <a:cs typeface="+mn-cs"/>
              </a:rPr>
              <a:t>Q1 2024   |   ManpowerGroup Employment Outlook Survey</a:t>
            </a:r>
            <a:endParaRPr lang="en-US" dirty="0">
              <a:solidFill>
                <a:srgbClr val="282A32"/>
              </a:solidFill>
              <a:cs typeface="+mn-cs"/>
            </a:endParaRPr>
          </a:p>
        </p:txBody>
      </p:sp>
      <p:sp>
        <p:nvSpPr>
          <p:cNvPr id="16" name="Espace réservé du texte 15">
            <a:extLst>
              <a:ext uri="{FF2B5EF4-FFF2-40B4-BE49-F238E27FC236}">
                <a16:creationId xmlns:a16="http://schemas.microsoft.com/office/drawing/2014/main" id="{D2F5BDA9-111C-2795-2BD2-AE2DAAC3997A}"/>
              </a:ext>
            </a:extLst>
          </p:cNvPr>
          <p:cNvSpPr>
            <a:spLocks noGrp="1"/>
          </p:cNvSpPr>
          <p:nvPr>
            <p:ph type="body" sz="quarter" idx="13" hasCustomPrompt="1"/>
          </p:nvPr>
        </p:nvSpPr>
        <p:spPr>
          <a:xfrm>
            <a:off x="934622" y="5294560"/>
            <a:ext cx="1093231" cy="145424"/>
          </a:xfrm>
        </p:spPr>
        <p:txBody>
          <a:bodyPr wrap="square">
            <a:spAutoFit/>
          </a:bodyPr>
          <a:lstStyle>
            <a:lvl1pPr marL="0" indent="0" algn="ctr">
              <a:lnSpc>
                <a:spcPct val="90000"/>
              </a:lnSpc>
              <a:buNone/>
              <a:defRPr sz="1050">
                <a:solidFill>
                  <a:schemeClr val="accent4"/>
                </a:solidFill>
              </a:defRPr>
            </a:lvl1pPr>
            <a:lvl2pPr marL="182880" indent="0">
              <a:buNone/>
              <a:defRPr/>
            </a:lvl2pPr>
          </a:lstStyle>
          <a:p>
            <a:pPr lvl="0"/>
            <a:r>
              <a:rPr lang="fr-FR" dirty="0"/>
              <a:t>légende</a:t>
            </a:r>
          </a:p>
        </p:txBody>
      </p:sp>
    </p:spTree>
    <p:extLst>
      <p:ext uri="{BB962C8B-B14F-4D97-AF65-F5344CB8AC3E}">
        <p14:creationId xmlns:p14="http://schemas.microsoft.com/office/powerpoint/2010/main" val="166877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2B2431F-1E7B-135B-8F42-C5E0ACCD5AD5}"/>
              </a:ext>
            </a:extLst>
          </p:cNvPr>
          <p:cNvSpPr>
            <a:spLocks noGrp="1"/>
          </p:cNvSpPr>
          <p:nvPr>
            <p:ph type="body" idx="1"/>
          </p:nvPr>
        </p:nvSpPr>
        <p:spPr>
          <a:xfrm>
            <a:off x="695326" y="1287780"/>
            <a:ext cx="10799178" cy="480724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Placeholder 1">
            <a:extLst>
              <a:ext uri="{FF2B5EF4-FFF2-40B4-BE49-F238E27FC236}">
                <a16:creationId xmlns:a16="http://schemas.microsoft.com/office/drawing/2014/main" id="{C141CD03-648F-B22E-456D-ACF4938BE4BA}"/>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dirty="0"/>
              <a:t>Click to Add Content Title</a:t>
            </a:r>
            <a:endParaRPr lang="en-US" dirty="0"/>
          </a:p>
        </p:txBody>
      </p:sp>
      <p:sp>
        <p:nvSpPr>
          <p:cNvPr id="3" name="Date Placeholder 3">
            <a:extLst>
              <a:ext uri="{FF2B5EF4-FFF2-40B4-BE49-F238E27FC236}">
                <a16:creationId xmlns:a16="http://schemas.microsoft.com/office/drawing/2014/main" id="{F4E529EB-8B16-77BB-91BC-1005C0D8EEA0}"/>
              </a:ext>
            </a:extLst>
          </p:cNvPr>
          <p:cNvSpPr txBox="1">
            <a:spLocks/>
          </p:cNvSpPr>
          <p:nvPr userDrawn="1"/>
        </p:nvSpPr>
        <p:spPr>
          <a:xfrm>
            <a:off x="8306076" y="6543038"/>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dirty="0">
                <a:solidFill>
                  <a:schemeClr val="tx1"/>
                </a:solidFill>
                <a:latin typeface="Arial" panose="020B0604020202020204" pitchFamily="34" charset="0"/>
              </a:rPr>
              <a:t>ManpowerGroup Proprietary Information   |   </a:t>
            </a:r>
            <a:fld id="{146F07FB-E229-3A40-A4CA-200E85FC6162}" type="slidenum">
              <a:rPr lang="en-US" b="1" noProof="0" smtClean="0">
                <a:solidFill>
                  <a:schemeClr val="tx1"/>
                </a:solidFill>
                <a:latin typeface="Arial" panose="020B0604020202020204" pitchFamily="34" charset="0"/>
              </a:rPr>
              <a:t>‹N°›</a:t>
            </a:fld>
            <a:endParaRPr lang="en-US" b="1" noProof="0" dirty="0">
              <a:solidFill>
                <a:schemeClr val="tx1"/>
              </a:solidFill>
              <a:latin typeface="Arial" panose="020B0604020202020204" pitchFamily="34" charset="0"/>
            </a:endParaRPr>
          </a:p>
        </p:txBody>
      </p:sp>
      <p:sp>
        <p:nvSpPr>
          <p:cNvPr id="5" name="Espace réservé du pied de page 4">
            <a:extLst>
              <a:ext uri="{FF2B5EF4-FFF2-40B4-BE49-F238E27FC236}">
                <a16:creationId xmlns:a16="http://schemas.microsoft.com/office/drawing/2014/main" id="{D3222170-04F1-218B-3402-FB4CFC20D9B2}"/>
              </a:ext>
            </a:extLst>
          </p:cNvPr>
          <p:cNvSpPr>
            <a:spLocks noGrp="1"/>
          </p:cNvSpPr>
          <p:nvPr>
            <p:ph type="ftr" sz="quarter" idx="3"/>
          </p:nvPr>
        </p:nvSpPr>
        <p:spPr>
          <a:xfrm>
            <a:off x="604520" y="6506361"/>
            <a:ext cx="4114800" cy="230832"/>
          </a:xfrm>
          <a:prstGeom prst="rect">
            <a:avLst/>
          </a:prstGeom>
        </p:spPr>
        <p:txBody>
          <a:bodyPr vert="horz" lIns="91440" tIns="45720" rIns="91440" bIns="45720" rtlCol="0" anchor="ctr">
            <a:spAutoFit/>
          </a:bodyPr>
          <a:lstStyle>
            <a:lvl1pPr algn="ctr">
              <a:defRPr sz="900">
                <a:solidFill>
                  <a:schemeClr val="tx1"/>
                </a:solidFill>
                <a:latin typeface="Arial" panose="020B0604020202020204" pitchFamily="34" charset="0"/>
                <a:cs typeface="Arial" panose="020B0604020202020204" pitchFamily="34" charset="0"/>
              </a:defRPr>
            </a:lvl1pPr>
          </a:lstStyle>
          <a:p>
            <a:pPr algn="l">
              <a:defRPr/>
            </a:pPr>
            <a:r>
              <a:rPr lang="en-US" b="1" dirty="0">
                <a:solidFill>
                  <a:srgbClr val="282A32"/>
                </a:solidFill>
                <a:cs typeface="+mn-cs"/>
              </a:rPr>
              <a:t>Q1 2024   |   </a:t>
            </a:r>
            <a:r>
              <a:rPr lang="en-US" dirty="0">
                <a:solidFill>
                  <a:srgbClr val="282A32"/>
                </a:solidFill>
                <a:cs typeface="+mn-cs"/>
              </a:rPr>
              <a:t>ManpowerGroup Employment Outlook Survey</a:t>
            </a:r>
          </a:p>
        </p:txBody>
      </p:sp>
    </p:spTree>
    <p:extLst>
      <p:ext uri="{BB962C8B-B14F-4D97-AF65-F5344CB8AC3E}">
        <p14:creationId xmlns:p14="http://schemas.microsoft.com/office/powerpoint/2010/main" val="57916136"/>
      </p:ext>
    </p:extLst>
  </p:cSld>
  <p:clrMap bg1="lt1" tx1="dk1" bg2="lt2" tx2="dk2" accent1="accent1" accent2="accent2" accent3="accent3" accent4="accent4" accent5="accent5" accent6="accent6" hlink="hlink" folHlink="folHlink"/>
  <p:sldLayoutIdLst>
    <p:sldLayoutId id="2147483726" r:id="rId1"/>
    <p:sldLayoutId id="2147483650" r:id="rId2"/>
    <p:sldLayoutId id="2147483741" r:id="rId3"/>
    <p:sldLayoutId id="2147483679" r:id="rId4"/>
    <p:sldLayoutId id="2147483742" r:id="rId5"/>
    <p:sldLayoutId id="2147483743" r:id="rId6"/>
    <p:sldLayoutId id="2147483744" r:id="rId7"/>
    <p:sldLayoutId id="2147483745" r:id="rId8"/>
    <p:sldLayoutId id="2147483746" r:id="rId9"/>
    <p:sldLayoutId id="2147483747" r:id="rId10"/>
    <p:sldLayoutId id="2147483737" r:id="rId11"/>
    <p:sldLayoutId id="2147483748" r:id="rId12"/>
    <p:sldLayoutId id="2147483749" r:id="rId13"/>
    <p:sldLayoutId id="2147483728" r:id="rId14"/>
    <p:sldLayoutId id="2147483740" r:id="rId15"/>
    <p:sldLayoutId id="2147483736" r:id="rId16"/>
    <p:sldLayoutId id="2147483734" r:id="rId17"/>
    <p:sldLayoutId id="2147483738" r:id="rId18"/>
    <p:sldLayoutId id="2147483681" r:id="rId19"/>
    <p:sldLayoutId id="2147483739" r:id="rId20"/>
    <p:sldLayoutId id="2147483727" r:id="rId21"/>
  </p:sldLayoutIdLst>
  <p:hf hdr="0" dt="0"/>
  <p:txStyles>
    <p:titleStyle>
      <a:lvl1pPr algn="l" defTabSz="914400" rtl="0" eaLnBrk="1" latinLnBrk="0" hangingPunct="1">
        <a:lnSpc>
          <a:spcPct val="100000"/>
        </a:lnSpc>
        <a:spcBef>
          <a:spcPct val="0"/>
        </a:spcBef>
        <a:buNone/>
        <a:defRPr sz="3000" b="1" kern="1200">
          <a:solidFill>
            <a:schemeClr val="accent4"/>
          </a:solidFill>
          <a:latin typeface="Arial" panose="020B0604020202020204" pitchFamily="34" charset="0"/>
          <a:ea typeface="+mj-ea"/>
          <a:cs typeface="Arial" panose="020B0604020202020204" pitchFamily="34" charset="0"/>
        </a:defRPr>
      </a:lvl1pPr>
    </p:titleStyle>
    <p:bodyStyle>
      <a:lvl1pPr marL="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19.xml"/><Relationship Id="rId11" Type="http://schemas.openxmlformats.org/officeDocument/2006/relationships/image" Target="../media/image34.svg"/><Relationship Id="rId5" Type="http://schemas.openxmlformats.org/officeDocument/2006/relationships/chart" Target="../charts/chart18.xml"/><Relationship Id="rId10" Type="http://schemas.openxmlformats.org/officeDocument/2006/relationships/image" Target="../media/image33.png"/><Relationship Id="rId4" Type="http://schemas.openxmlformats.org/officeDocument/2006/relationships/chart" Target="../charts/chart17.xml"/><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8.svg"/><Relationship Id="rId11" Type="http://schemas.openxmlformats.org/officeDocument/2006/relationships/chart" Target="../charts/chart23.xml"/><Relationship Id="rId5" Type="http://schemas.openxmlformats.org/officeDocument/2006/relationships/image" Target="../media/image37.png"/><Relationship Id="rId10" Type="http://schemas.openxmlformats.org/officeDocument/2006/relationships/chart" Target="../charts/chart22.xml"/><Relationship Id="rId4" Type="http://schemas.openxmlformats.org/officeDocument/2006/relationships/image" Target="../media/image36.svg"/><Relationship Id="rId9" Type="http://schemas.openxmlformats.org/officeDocument/2006/relationships/chart" Target="../charts/chart21.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hart" Target="../charts/chart24.xml"/><Relationship Id="rId7" Type="http://schemas.openxmlformats.org/officeDocument/2006/relationships/image" Target="../media/image42.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chart" Target="../charts/chart26.xml"/><Relationship Id="rId10" Type="http://schemas.openxmlformats.org/officeDocument/2006/relationships/image" Target="../media/image45.png"/><Relationship Id="rId4" Type="http://schemas.openxmlformats.org/officeDocument/2006/relationships/chart" Target="../charts/chart25.xml"/><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27.xml"/><Relationship Id="rId7" Type="http://schemas.openxmlformats.org/officeDocument/2006/relationships/image" Target="../media/image48.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chart" Target="../charts/chart29.xml"/><Relationship Id="rId10" Type="http://schemas.openxmlformats.org/officeDocument/2006/relationships/image" Target="../media/image51.png"/><Relationship Id="rId4" Type="http://schemas.openxmlformats.org/officeDocument/2006/relationships/chart" Target="../charts/chart28.xml"/><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chart" Target="../charts/chart30.xml"/><Relationship Id="rId7" Type="http://schemas.openxmlformats.org/officeDocument/2006/relationships/image" Target="../media/image54.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chart" Target="../charts/chart32.xml"/><Relationship Id="rId10" Type="http://schemas.openxmlformats.org/officeDocument/2006/relationships/image" Target="../media/image57.png"/><Relationship Id="rId4" Type="http://schemas.openxmlformats.org/officeDocument/2006/relationships/chart" Target="../charts/chart31.xml"/><Relationship Id="rId9"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0.sv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hyperlink" Target="http://www.manpowergroup.com/" TargetMode="External"/><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notesSlide" Target="../notesSlides/notesSlide15.xml"/><Relationship Id="rId16" Type="http://schemas.openxmlformats.org/officeDocument/2006/relationships/image" Target="../media/image73.png"/><Relationship Id="rId1" Type="http://schemas.openxmlformats.org/officeDocument/2006/relationships/slideLayout" Target="../slideLayouts/slideLayout20.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5" Type="http://schemas.openxmlformats.org/officeDocument/2006/relationships/image" Target="../media/image7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9.xml"/><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chart" Target="../charts/chart10.xml"/><Relationship Id="rId7" Type="http://schemas.openxmlformats.org/officeDocument/2006/relationships/image" Target="../media/image33.png"/><Relationship Id="rId12"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chart" Target="../charts/chart11.xml"/><Relationship Id="rId11" Type="http://schemas.openxmlformats.org/officeDocument/2006/relationships/chart" Target="../charts/chart14.xml"/><Relationship Id="rId5" Type="http://schemas.openxmlformats.org/officeDocument/2006/relationships/image" Target="../media/image32.svg"/><Relationship Id="rId10" Type="http://schemas.openxmlformats.org/officeDocument/2006/relationships/chart" Target="../charts/chart13.xml"/><Relationship Id="rId4" Type="http://schemas.openxmlformats.org/officeDocument/2006/relationships/image" Target="../media/image31.png"/><Relationship Id="rId9"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5722E4B-4E79-E9D9-C758-046BAE5A807A}"/>
              </a:ext>
            </a:extLst>
          </p:cNvPr>
          <p:cNvSpPr>
            <a:spLocks noGrp="1"/>
          </p:cNvSpPr>
          <p:nvPr>
            <p:ph type="body" sz="quarter" idx="10"/>
          </p:nvPr>
        </p:nvSpPr>
        <p:spPr>
          <a:xfrm>
            <a:off x="372654" y="532376"/>
            <a:ext cx="1362946" cy="1808954"/>
          </a:xfrm>
        </p:spPr>
        <p:txBody>
          <a:bodyPr/>
          <a:lstStyle/>
          <a:p>
            <a:r>
              <a:rPr lang="fr-FR" dirty="0"/>
              <a:t>Q2</a:t>
            </a:r>
          </a:p>
          <a:p>
            <a:pPr lvl="1"/>
            <a:r>
              <a:rPr lang="fr-FR" dirty="0" err="1"/>
              <a:t>ManpowerGroupEmployment</a:t>
            </a:r>
            <a:br>
              <a:rPr lang="fr-FR" dirty="0"/>
            </a:br>
            <a:r>
              <a:rPr lang="fr-FR" dirty="0"/>
              <a:t>Outlook Survey</a:t>
            </a:r>
          </a:p>
        </p:txBody>
      </p:sp>
      <p:sp>
        <p:nvSpPr>
          <p:cNvPr id="5" name="Espace réservé du texte 4">
            <a:extLst>
              <a:ext uri="{FF2B5EF4-FFF2-40B4-BE49-F238E27FC236}">
                <a16:creationId xmlns:a16="http://schemas.microsoft.com/office/drawing/2014/main" id="{BA084807-46BA-21CD-9F13-0B78560D6FFF}"/>
              </a:ext>
            </a:extLst>
          </p:cNvPr>
          <p:cNvSpPr>
            <a:spLocks noGrp="1"/>
          </p:cNvSpPr>
          <p:nvPr>
            <p:ph type="body" sz="quarter" idx="11"/>
          </p:nvPr>
        </p:nvSpPr>
        <p:spPr>
          <a:xfrm rot="16200000">
            <a:off x="1199010" y="764891"/>
            <a:ext cx="777240" cy="377825"/>
          </a:xfrm>
        </p:spPr>
        <p:txBody>
          <a:bodyPr/>
          <a:lstStyle/>
          <a:p>
            <a:r>
              <a:rPr lang="fr-FR" dirty="0"/>
              <a:t>2024</a:t>
            </a:r>
          </a:p>
        </p:txBody>
      </p:sp>
      <p:sp>
        <p:nvSpPr>
          <p:cNvPr id="10" name="Titre 9">
            <a:extLst>
              <a:ext uri="{FF2B5EF4-FFF2-40B4-BE49-F238E27FC236}">
                <a16:creationId xmlns:a16="http://schemas.microsoft.com/office/drawing/2014/main" id="{E2EE389E-A61A-5A9E-C832-8DB79306E782}"/>
              </a:ext>
            </a:extLst>
          </p:cNvPr>
          <p:cNvSpPr>
            <a:spLocks noGrp="1"/>
          </p:cNvSpPr>
          <p:nvPr>
            <p:ph type="title"/>
          </p:nvPr>
        </p:nvSpPr>
        <p:spPr>
          <a:xfrm>
            <a:off x="5658268" y="2914343"/>
            <a:ext cx="5851246" cy="3098150"/>
          </a:xfrm>
        </p:spPr>
        <p:txBody>
          <a:bodyPr/>
          <a:lstStyle/>
          <a:p>
            <a:r>
              <a:rPr lang="fr-FR" dirty="0"/>
              <a:t>Des intentions d'embauche annoncées en légère hausse pour le début de l’année 2024</a:t>
            </a:r>
          </a:p>
        </p:txBody>
      </p:sp>
    </p:spTree>
    <p:extLst>
      <p:ext uri="{BB962C8B-B14F-4D97-AF65-F5344CB8AC3E}">
        <p14:creationId xmlns:p14="http://schemas.microsoft.com/office/powerpoint/2010/main" val="86473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graphique 16">
            <a:extLst>
              <a:ext uri="{FF2B5EF4-FFF2-40B4-BE49-F238E27FC236}">
                <a16:creationId xmlns:a16="http://schemas.microsoft.com/office/drawing/2014/main" id="{13184F33-AB28-8FC8-CB6B-F137E8F5D707}"/>
              </a:ext>
            </a:extLst>
          </p:cNvPr>
          <p:cNvGraphicFramePr>
            <a:graphicFrameLocks/>
          </p:cNvGraphicFramePr>
          <p:nvPr>
            <p:extLst>
              <p:ext uri="{D42A27DB-BD31-4B8C-83A1-F6EECF244321}">
                <p14:modId xmlns:p14="http://schemas.microsoft.com/office/powerpoint/2010/main" val="3154330877"/>
              </p:ext>
            </p:extLst>
          </p:nvPr>
        </p:nvGraphicFramePr>
        <p:xfrm>
          <a:off x="9510970" y="2156723"/>
          <a:ext cx="1868487" cy="2103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space réservé du graphique 16">
            <a:extLst>
              <a:ext uri="{FF2B5EF4-FFF2-40B4-BE49-F238E27FC236}">
                <a16:creationId xmlns:a16="http://schemas.microsoft.com/office/drawing/2014/main" id="{8ACCCB27-DA45-E933-58E3-D8FBD80434C6}"/>
              </a:ext>
            </a:extLst>
          </p:cNvPr>
          <p:cNvGraphicFramePr>
            <a:graphicFrameLocks/>
          </p:cNvGraphicFramePr>
          <p:nvPr>
            <p:extLst>
              <p:ext uri="{D42A27DB-BD31-4B8C-83A1-F6EECF244321}">
                <p14:modId xmlns:p14="http://schemas.microsoft.com/office/powerpoint/2010/main" val="1094167617"/>
              </p:ext>
            </p:extLst>
          </p:nvPr>
        </p:nvGraphicFramePr>
        <p:xfrm>
          <a:off x="7327555" y="2156723"/>
          <a:ext cx="1868487" cy="2103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Espace réservé du graphique 16">
            <a:extLst>
              <a:ext uri="{FF2B5EF4-FFF2-40B4-BE49-F238E27FC236}">
                <a16:creationId xmlns:a16="http://schemas.microsoft.com/office/drawing/2014/main" id="{ACFCDA0D-392C-7306-33AF-CFD954362CFA}"/>
              </a:ext>
            </a:extLst>
          </p:cNvPr>
          <p:cNvGraphicFramePr>
            <a:graphicFrameLocks/>
          </p:cNvGraphicFramePr>
          <p:nvPr>
            <p:extLst>
              <p:ext uri="{D42A27DB-BD31-4B8C-83A1-F6EECF244321}">
                <p14:modId xmlns:p14="http://schemas.microsoft.com/office/powerpoint/2010/main" val="501320224"/>
              </p:ext>
            </p:extLst>
          </p:nvPr>
        </p:nvGraphicFramePr>
        <p:xfrm>
          <a:off x="5151508" y="2156723"/>
          <a:ext cx="1868487" cy="2103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Espace réservé du graphique 16">
            <a:extLst>
              <a:ext uri="{FF2B5EF4-FFF2-40B4-BE49-F238E27FC236}">
                <a16:creationId xmlns:a16="http://schemas.microsoft.com/office/drawing/2014/main" id="{BE2F2D2E-0520-9FD3-AAE5-236E0171C65F}"/>
              </a:ext>
            </a:extLst>
          </p:cNvPr>
          <p:cNvGraphicFramePr>
            <a:graphicFrameLocks/>
          </p:cNvGraphicFramePr>
          <p:nvPr>
            <p:extLst>
              <p:ext uri="{D42A27DB-BD31-4B8C-83A1-F6EECF244321}">
                <p14:modId xmlns:p14="http://schemas.microsoft.com/office/powerpoint/2010/main" val="1749424854"/>
              </p:ext>
            </p:extLst>
          </p:nvPr>
        </p:nvGraphicFramePr>
        <p:xfrm>
          <a:off x="2995958" y="2156723"/>
          <a:ext cx="1868487" cy="2103437"/>
        </p:xfrm>
        <a:graphic>
          <a:graphicData uri="http://schemas.openxmlformats.org/drawingml/2006/chart">
            <c:chart xmlns:c="http://schemas.openxmlformats.org/drawingml/2006/chart" xmlns:r="http://schemas.openxmlformats.org/officeDocument/2006/relationships" r:id="rId6"/>
          </a:graphicData>
        </a:graphic>
      </p:graphicFrame>
      <p:sp>
        <p:nvSpPr>
          <p:cNvPr id="6" name="Titre 5">
            <a:extLst>
              <a:ext uri="{FF2B5EF4-FFF2-40B4-BE49-F238E27FC236}">
                <a16:creationId xmlns:a16="http://schemas.microsoft.com/office/drawing/2014/main" id="{50083820-F30B-E36E-7F8C-8F421F204E5A}"/>
              </a:ext>
            </a:extLst>
          </p:cNvPr>
          <p:cNvSpPr>
            <a:spLocks noGrp="1"/>
          </p:cNvSpPr>
          <p:nvPr>
            <p:ph type="title"/>
          </p:nvPr>
        </p:nvSpPr>
        <p:spPr>
          <a:xfrm>
            <a:off x="695326" y="607002"/>
            <a:ext cx="10801350" cy="923330"/>
          </a:xfrm>
        </p:spPr>
        <p:txBody>
          <a:bodyPr/>
          <a:lstStyle/>
          <a:p>
            <a:r>
              <a:rPr lang="fr-FR" dirty="0"/>
              <a:t>Des perspectives qui s'améliorent </a:t>
            </a:r>
            <a:br>
              <a:rPr lang="fr-FR" dirty="0"/>
            </a:br>
            <a:r>
              <a:rPr lang="fr-FR" dirty="0"/>
              <a:t>pour les entreprises moyennes, petites et très petites</a:t>
            </a:r>
          </a:p>
        </p:txBody>
      </p:sp>
      <p:sp>
        <p:nvSpPr>
          <p:cNvPr id="4" name="Espace réservé du pied de page 3">
            <a:extLst>
              <a:ext uri="{FF2B5EF4-FFF2-40B4-BE49-F238E27FC236}">
                <a16:creationId xmlns:a16="http://schemas.microsoft.com/office/drawing/2014/main" id="{6F278EAE-3A7D-82A4-2630-1AD10841A655}"/>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8" name="Espace réservé du texte 7">
            <a:extLst>
              <a:ext uri="{FF2B5EF4-FFF2-40B4-BE49-F238E27FC236}">
                <a16:creationId xmlns:a16="http://schemas.microsoft.com/office/drawing/2014/main" id="{3F424DAF-5A14-EF75-BCBA-AD5B7DCE054D}"/>
              </a:ext>
            </a:extLst>
          </p:cNvPr>
          <p:cNvSpPr>
            <a:spLocks noGrp="1"/>
          </p:cNvSpPr>
          <p:nvPr>
            <p:ph type="body" sz="quarter" idx="13"/>
          </p:nvPr>
        </p:nvSpPr>
        <p:spPr>
          <a:xfrm>
            <a:off x="695325" y="4607576"/>
            <a:ext cx="2095531" cy="290849"/>
          </a:xfrm>
        </p:spPr>
        <p:txBody>
          <a:bodyPr/>
          <a:lstStyle/>
          <a:p>
            <a:r>
              <a:rPr lang="fr-FR" dirty="0"/>
              <a:t>Très grandes entreprises </a:t>
            </a:r>
            <a:br>
              <a:rPr lang="fr-FR" dirty="0"/>
            </a:br>
            <a:r>
              <a:rPr lang="fr-FR" dirty="0"/>
              <a:t>(plus de 1 000 salariés)</a:t>
            </a:r>
          </a:p>
        </p:txBody>
      </p:sp>
      <p:sp>
        <p:nvSpPr>
          <p:cNvPr id="10" name="Espace réservé du texte 9">
            <a:extLst>
              <a:ext uri="{FF2B5EF4-FFF2-40B4-BE49-F238E27FC236}">
                <a16:creationId xmlns:a16="http://schemas.microsoft.com/office/drawing/2014/main" id="{BF312F1F-BA74-B717-0176-B19EBF233842}"/>
              </a:ext>
            </a:extLst>
          </p:cNvPr>
          <p:cNvSpPr>
            <a:spLocks noGrp="1"/>
          </p:cNvSpPr>
          <p:nvPr>
            <p:ph type="body" sz="quarter" idx="15"/>
          </p:nvPr>
        </p:nvSpPr>
        <p:spPr>
          <a:xfrm>
            <a:off x="2870856" y="4607576"/>
            <a:ext cx="2095531" cy="290849"/>
          </a:xfrm>
        </p:spPr>
        <p:txBody>
          <a:bodyPr/>
          <a:lstStyle/>
          <a:p>
            <a:r>
              <a:rPr lang="fr-FR" dirty="0"/>
              <a:t>Grandes entreprises </a:t>
            </a:r>
            <a:br>
              <a:rPr lang="fr-FR" dirty="0"/>
            </a:br>
            <a:r>
              <a:rPr lang="fr-FR" dirty="0"/>
              <a:t>(250 à 999 salariés)</a:t>
            </a:r>
          </a:p>
        </p:txBody>
      </p:sp>
      <p:sp>
        <p:nvSpPr>
          <p:cNvPr id="12" name="Espace réservé du texte 11">
            <a:extLst>
              <a:ext uri="{FF2B5EF4-FFF2-40B4-BE49-F238E27FC236}">
                <a16:creationId xmlns:a16="http://schemas.microsoft.com/office/drawing/2014/main" id="{85EB90F0-F893-EDD3-F23A-202DB9134E8A}"/>
              </a:ext>
            </a:extLst>
          </p:cNvPr>
          <p:cNvSpPr>
            <a:spLocks noGrp="1"/>
          </p:cNvSpPr>
          <p:nvPr>
            <p:ph type="body" sz="quarter" idx="17"/>
          </p:nvPr>
        </p:nvSpPr>
        <p:spPr>
          <a:xfrm>
            <a:off x="5046387" y="4607576"/>
            <a:ext cx="2095531" cy="290849"/>
          </a:xfrm>
        </p:spPr>
        <p:txBody>
          <a:bodyPr/>
          <a:lstStyle/>
          <a:p>
            <a:r>
              <a:rPr lang="fr-FR" dirty="0"/>
              <a:t>Entreprises moyennes </a:t>
            </a:r>
            <a:br>
              <a:rPr lang="fr-FR" dirty="0"/>
            </a:br>
            <a:r>
              <a:rPr lang="fr-FR" dirty="0"/>
              <a:t>(50 à 249 salariés)</a:t>
            </a:r>
          </a:p>
        </p:txBody>
      </p:sp>
      <p:sp>
        <p:nvSpPr>
          <p:cNvPr id="14" name="Espace réservé du texte 13">
            <a:extLst>
              <a:ext uri="{FF2B5EF4-FFF2-40B4-BE49-F238E27FC236}">
                <a16:creationId xmlns:a16="http://schemas.microsoft.com/office/drawing/2014/main" id="{F6385CB2-EDC0-CE66-7E91-D4169D9E5387}"/>
              </a:ext>
            </a:extLst>
          </p:cNvPr>
          <p:cNvSpPr>
            <a:spLocks noGrp="1"/>
          </p:cNvSpPr>
          <p:nvPr>
            <p:ph type="body" sz="quarter" idx="19"/>
          </p:nvPr>
        </p:nvSpPr>
        <p:spPr>
          <a:xfrm>
            <a:off x="7221918" y="4607576"/>
            <a:ext cx="2095531" cy="290849"/>
          </a:xfrm>
        </p:spPr>
        <p:txBody>
          <a:bodyPr/>
          <a:lstStyle/>
          <a:p>
            <a:r>
              <a:rPr lang="fr-FR" dirty="0"/>
              <a:t>Petites entreprises </a:t>
            </a:r>
            <a:br>
              <a:rPr lang="fr-FR" dirty="0"/>
            </a:br>
            <a:r>
              <a:rPr lang="fr-FR" dirty="0"/>
              <a:t>(10 à 49 salariés)</a:t>
            </a:r>
          </a:p>
        </p:txBody>
      </p:sp>
      <p:sp>
        <p:nvSpPr>
          <p:cNvPr id="16" name="Espace réservé du texte 15">
            <a:extLst>
              <a:ext uri="{FF2B5EF4-FFF2-40B4-BE49-F238E27FC236}">
                <a16:creationId xmlns:a16="http://schemas.microsoft.com/office/drawing/2014/main" id="{8B823C84-0225-2ACA-91BA-147CDDB86311}"/>
              </a:ext>
            </a:extLst>
          </p:cNvPr>
          <p:cNvSpPr>
            <a:spLocks noGrp="1"/>
          </p:cNvSpPr>
          <p:nvPr>
            <p:ph type="body" sz="quarter" idx="21"/>
          </p:nvPr>
        </p:nvSpPr>
        <p:spPr>
          <a:xfrm>
            <a:off x="9397449" y="4607576"/>
            <a:ext cx="2095531" cy="290849"/>
          </a:xfrm>
        </p:spPr>
        <p:txBody>
          <a:bodyPr/>
          <a:lstStyle/>
          <a:p>
            <a:r>
              <a:rPr lang="fr-FR" dirty="0"/>
              <a:t>Très petites entreprises </a:t>
            </a:r>
            <a:br>
              <a:rPr lang="fr-FR" dirty="0"/>
            </a:br>
            <a:r>
              <a:rPr lang="fr-FR" dirty="0"/>
              <a:t>(moins de 10 salariés)</a:t>
            </a:r>
          </a:p>
        </p:txBody>
      </p:sp>
      <p:graphicFrame>
        <p:nvGraphicFramePr>
          <p:cNvPr id="17" name="Espace réservé du graphique 16">
            <a:extLst>
              <a:ext uri="{FF2B5EF4-FFF2-40B4-BE49-F238E27FC236}">
                <a16:creationId xmlns:a16="http://schemas.microsoft.com/office/drawing/2014/main" id="{EE9D38DD-B82F-D6FF-96E6-5014E46F1D80}"/>
              </a:ext>
            </a:extLst>
          </p:cNvPr>
          <p:cNvGraphicFramePr>
            <a:graphicFrameLocks noGrp="1"/>
          </p:cNvGraphicFramePr>
          <p:nvPr>
            <p:ph type="chart" sz="quarter" idx="11"/>
            <p:extLst>
              <p:ext uri="{D42A27DB-BD31-4B8C-83A1-F6EECF244321}">
                <p14:modId xmlns:p14="http://schemas.microsoft.com/office/powerpoint/2010/main" val="1851425409"/>
              </p:ext>
            </p:extLst>
          </p:nvPr>
        </p:nvGraphicFramePr>
        <p:xfrm>
          <a:off x="813204" y="2156723"/>
          <a:ext cx="1868487" cy="2103437"/>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que 17">
            <a:extLst>
              <a:ext uri="{FF2B5EF4-FFF2-40B4-BE49-F238E27FC236}">
                <a16:creationId xmlns:a16="http://schemas.microsoft.com/office/drawing/2014/main" id="{20656C10-1C2C-B069-189F-131C1CF64CF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7459" t="62318" r="87872" b="20190"/>
          <a:stretch/>
        </p:blipFill>
        <p:spPr>
          <a:xfrm>
            <a:off x="1506764" y="4047278"/>
            <a:ext cx="485912" cy="535422"/>
          </a:xfrm>
          <a:prstGeom prst="rect">
            <a:avLst/>
          </a:prstGeom>
        </p:spPr>
      </p:pic>
      <p:grpSp>
        <p:nvGrpSpPr>
          <p:cNvPr id="20" name="Graphique 16">
            <a:extLst>
              <a:ext uri="{FF2B5EF4-FFF2-40B4-BE49-F238E27FC236}">
                <a16:creationId xmlns:a16="http://schemas.microsoft.com/office/drawing/2014/main" id="{D3715EE7-667F-31DB-6FA4-BE3FEFDC973D}"/>
              </a:ext>
            </a:extLst>
          </p:cNvPr>
          <p:cNvGrpSpPr/>
          <p:nvPr/>
        </p:nvGrpSpPr>
        <p:grpSpPr>
          <a:xfrm>
            <a:off x="3729214" y="4151278"/>
            <a:ext cx="379947" cy="379947"/>
            <a:chOff x="5760285" y="-3184574"/>
            <a:chExt cx="438492" cy="438492"/>
          </a:xfrm>
          <a:noFill/>
        </p:grpSpPr>
        <p:sp>
          <p:nvSpPr>
            <p:cNvPr id="21" name="Forme libre : forme 20">
              <a:extLst>
                <a:ext uri="{FF2B5EF4-FFF2-40B4-BE49-F238E27FC236}">
                  <a16:creationId xmlns:a16="http://schemas.microsoft.com/office/drawing/2014/main" id="{F85661E0-6EAA-C5FE-EE5F-796A56E86BDF}"/>
                </a:ext>
              </a:extLst>
            </p:cNvPr>
            <p:cNvSpPr/>
            <p:nvPr/>
          </p:nvSpPr>
          <p:spPr>
            <a:xfrm>
              <a:off x="5760285" y="-3070184"/>
              <a:ext cx="171614" cy="324102"/>
            </a:xfrm>
            <a:custGeom>
              <a:avLst/>
              <a:gdLst>
                <a:gd name="connsiteX0" fmla="*/ 171615 w 171614"/>
                <a:gd name="connsiteY0" fmla="*/ 9525 h 324102"/>
                <a:gd name="connsiteX1" fmla="*/ 162091 w 171614"/>
                <a:gd name="connsiteY1" fmla="*/ 0 h 324102"/>
                <a:gd name="connsiteX2" fmla="*/ 9524 w 171614"/>
                <a:gd name="connsiteY2" fmla="*/ 0 h 324102"/>
                <a:gd name="connsiteX3" fmla="*/ 0 w 171614"/>
                <a:gd name="connsiteY3" fmla="*/ 9525 h 324102"/>
                <a:gd name="connsiteX4" fmla="*/ 0 w 171614"/>
                <a:gd name="connsiteY4" fmla="*/ 314578 h 324102"/>
                <a:gd name="connsiteX5" fmla="*/ 9524 w 171614"/>
                <a:gd name="connsiteY5" fmla="*/ 324103 h 324102"/>
                <a:gd name="connsiteX6" fmla="*/ 171615 w 171614"/>
                <a:gd name="connsiteY6" fmla="*/ 324103 h 324102"/>
                <a:gd name="connsiteX7" fmla="*/ 171615 w 171614"/>
                <a:gd name="connsiteY7" fmla="*/ 9525 h 32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14" h="324102">
                  <a:moveTo>
                    <a:pt x="171615" y="9525"/>
                  </a:moveTo>
                  <a:cubicBezTo>
                    <a:pt x="171615" y="4233"/>
                    <a:pt x="167382" y="0"/>
                    <a:pt x="162091" y="0"/>
                  </a:cubicBezTo>
                  <a:lnTo>
                    <a:pt x="9524" y="0"/>
                  </a:lnTo>
                  <a:cubicBezTo>
                    <a:pt x="4233" y="0"/>
                    <a:pt x="0" y="4233"/>
                    <a:pt x="0" y="9525"/>
                  </a:cubicBezTo>
                  <a:lnTo>
                    <a:pt x="0" y="314578"/>
                  </a:lnTo>
                  <a:cubicBezTo>
                    <a:pt x="0" y="319870"/>
                    <a:pt x="4233" y="324103"/>
                    <a:pt x="9524" y="324103"/>
                  </a:cubicBezTo>
                  <a:lnTo>
                    <a:pt x="171615" y="324103"/>
                  </a:lnTo>
                  <a:lnTo>
                    <a:pt x="171615" y="9525"/>
                  </a:lnTo>
                  <a:close/>
                </a:path>
              </a:pathLst>
            </a:custGeom>
            <a:noFill/>
            <a:ln w="13119" cap="rnd">
              <a:solidFill>
                <a:srgbClr val="C25700"/>
              </a:solidFill>
              <a:prstDash val="solid"/>
              <a:round/>
            </a:ln>
          </p:spPr>
          <p:txBody>
            <a:bodyPr rtlCol="0" anchor="ctr"/>
            <a:lstStyle/>
            <a:p>
              <a:endParaRPr lang="fr-FR"/>
            </a:p>
          </p:txBody>
        </p:sp>
        <p:sp>
          <p:nvSpPr>
            <p:cNvPr id="22" name="Forme libre : forme 21">
              <a:extLst>
                <a:ext uri="{FF2B5EF4-FFF2-40B4-BE49-F238E27FC236}">
                  <a16:creationId xmlns:a16="http://schemas.microsoft.com/office/drawing/2014/main" id="{5347954E-27E0-5413-76AA-F9285596C650}"/>
                </a:ext>
              </a:extLst>
            </p:cNvPr>
            <p:cNvSpPr/>
            <p:nvPr/>
          </p:nvSpPr>
          <p:spPr>
            <a:xfrm>
              <a:off x="5779343" y="-3127339"/>
              <a:ext cx="133429" cy="57155"/>
            </a:xfrm>
            <a:custGeom>
              <a:avLst/>
              <a:gdLst>
                <a:gd name="connsiteX0" fmla="*/ 0 w 133429"/>
                <a:gd name="connsiteY0" fmla="*/ 57155 h 57155"/>
                <a:gd name="connsiteX1" fmla="*/ 0 w 133429"/>
                <a:gd name="connsiteY1" fmla="*/ 9524 h 57155"/>
                <a:gd name="connsiteX2" fmla="*/ 9525 w 133429"/>
                <a:gd name="connsiteY2" fmla="*/ 0 h 57155"/>
                <a:gd name="connsiteX3" fmla="*/ 123906 w 133429"/>
                <a:gd name="connsiteY3" fmla="*/ 0 h 57155"/>
                <a:gd name="connsiteX4" fmla="*/ 133430 w 133429"/>
                <a:gd name="connsiteY4" fmla="*/ 9524 h 57155"/>
                <a:gd name="connsiteX5" fmla="*/ 133430 w 133429"/>
                <a:gd name="connsiteY5" fmla="*/ 57155 h 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29" h="57155">
                  <a:moveTo>
                    <a:pt x="0" y="57155"/>
                  </a:moveTo>
                  <a:lnTo>
                    <a:pt x="0" y="9524"/>
                  </a:lnTo>
                  <a:cubicBezTo>
                    <a:pt x="0" y="4233"/>
                    <a:pt x="4233" y="0"/>
                    <a:pt x="9525" y="0"/>
                  </a:cubicBezTo>
                  <a:lnTo>
                    <a:pt x="123906" y="0"/>
                  </a:lnTo>
                  <a:cubicBezTo>
                    <a:pt x="129197" y="0"/>
                    <a:pt x="133430" y="4233"/>
                    <a:pt x="133430" y="9524"/>
                  </a:cubicBezTo>
                  <a:lnTo>
                    <a:pt x="133430" y="57155"/>
                  </a:lnTo>
                </a:path>
              </a:pathLst>
            </a:custGeom>
            <a:noFill/>
            <a:ln w="13119" cap="rnd">
              <a:solidFill>
                <a:srgbClr val="C25700"/>
              </a:solidFill>
              <a:prstDash val="solid"/>
              <a:round/>
            </a:ln>
          </p:spPr>
          <p:txBody>
            <a:bodyPr rtlCol="0" anchor="ctr"/>
            <a:lstStyle/>
            <a:p>
              <a:endParaRPr lang="fr-FR"/>
            </a:p>
          </p:txBody>
        </p:sp>
        <p:sp>
          <p:nvSpPr>
            <p:cNvPr id="23" name="Forme libre : forme 22">
              <a:extLst>
                <a:ext uri="{FF2B5EF4-FFF2-40B4-BE49-F238E27FC236}">
                  <a16:creationId xmlns:a16="http://schemas.microsoft.com/office/drawing/2014/main" id="{7B0ADD02-2683-D119-D29E-377B8D62672C}"/>
                </a:ext>
              </a:extLst>
            </p:cNvPr>
            <p:cNvSpPr/>
            <p:nvPr/>
          </p:nvSpPr>
          <p:spPr>
            <a:xfrm>
              <a:off x="5846093" y="-3184574"/>
              <a:ext cx="8746" cy="57234"/>
            </a:xfrm>
            <a:custGeom>
              <a:avLst/>
              <a:gdLst>
                <a:gd name="connsiteX0" fmla="*/ 0 w 8746"/>
                <a:gd name="connsiteY0" fmla="*/ 57234 h 57234"/>
                <a:gd name="connsiteX1" fmla="*/ 0 w 8746"/>
                <a:gd name="connsiteY1" fmla="*/ 0 h 57234"/>
              </a:gdLst>
              <a:ahLst/>
              <a:cxnLst>
                <a:cxn ang="0">
                  <a:pos x="connsiteX0" y="connsiteY0"/>
                </a:cxn>
                <a:cxn ang="0">
                  <a:pos x="connsiteX1" y="connsiteY1"/>
                </a:cxn>
              </a:cxnLst>
              <a:rect l="l" t="t" r="r" b="b"/>
              <a:pathLst>
                <a:path w="8746" h="57234">
                  <a:moveTo>
                    <a:pt x="0" y="57234"/>
                  </a:moveTo>
                  <a:lnTo>
                    <a:pt x="0" y="0"/>
                  </a:lnTo>
                </a:path>
              </a:pathLst>
            </a:custGeom>
            <a:noFill/>
            <a:ln w="13119" cap="rnd">
              <a:solidFill>
                <a:srgbClr val="C25700"/>
              </a:solidFill>
              <a:prstDash val="solid"/>
              <a:round/>
            </a:ln>
          </p:spPr>
          <p:txBody>
            <a:bodyPr rtlCol="0" anchor="ctr"/>
            <a:lstStyle/>
            <a:p>
              <a:endParaRPr lang="fr-FR"/>
            </a:p>
          </p:txBody>
        </p:sp>
        <p:sp>
          <p:nvSpPr>
            <p:cNvPr id="24" name="Forme libre : forme 23">
              <a:extLst>
                <a:ext uri="{FF2B5EF4-FFF2-40B4-BE49-F238E27FC236}">
                  <a16:creationId xmlns:a16="http://schemas.microsoft.com/office/drawing/2014/main" id="{3FB203A5-1F8A-964F-BE59-1C67EC4DD71B}"/>
                </a:ext>
              </a:extLst>
            </p:cNvPr>
            <p:cNvSpPr/>
            <p:nvPr/>
          </p:nvSpPr>
          <p:spPr>
            <a:xfrm>
              <a:off x="6065339" y="-3012959"/>
              <a:ext cx="133438" cy="266877"/>
            </a:xfrm>
            <a:custGeom>
              <a:avLst/>
              <a:gdLst>
                <a:gd name="connsiteX0" fmla="*/ 133438 w 133438"/>
                <a:gd name="connsiteY0" fmla="*/ 257353 h 266877"/>
                <a:gd name="connsiteX1" fmla="*/ 123914 w 133438"/>
                <a:gd name="connsiteY1" fmla="*/ 266877 h 266877"/>
                <a:gd name="connsiteX2" fmla="*/ 0 w 133438"/>
                <a:gd name="connsiteY2" fmla="*/ 266877 h 266877"/>
                <a:gd name="connsiteX3" fmla="*/ 0 w 133438"/>
                <a:gd name="connsiteY3" fmla="*/ 9525 h 266877"/>
                <a:gd name="connsiteX4" fmla="*/ 9524 w 133438"/>
                <a:gd name="connsiteY4" fmla="*/ 0 h 266877"/>
                <a:gd name="connsiteX5" fmla="*/ 123914 w 133438"/>
                <a:gd name="connsiteY5" fmla="*/ 0 h 266877"/>
                <a:gd name="connsiteX6" fmla="*/ 133438 w 133438"/>
                <a:gd name="connsiteY6" fmla="*/ 9525 h 266877"/>
                <a:gd name="connsiteX7" fmla="*/ 133438 w 133438"/>
                <a:gd name="connsiteY7" fmla="*/ 257353 h 2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38" h="266877">
                  <a:moveTo>
                    <a:pt x="133438" y="257353"/>
                  </a:moveTo>
                  <a:cubicBezTo>
                    <a:pt x="133438" y="262644"/>
                    <a:pt x="129206" y="266877"/>
                    <a:pt x="123914" y="266877"/>
                  </a:cubicBezTo>
                  <a:lnTo>
                    <a:pt x="0" y="266877"/>
                  </a:lnTo>
                  <a:lnTo>
                    <a:pt x="0" y="9525"/>
                  </a:lnTo>
                  <a:cubicBezTo>
                    <a:pt x="0" y="4233"/>
                    <a:pt x="4233" y="0"/>
                    <a:pt x="9524" y="0"/>
                  </a:cubicBezTo>
                  <a:lnTo>
                    <a:pt x="123914" y="0"/>
                  </a:lnTo>
                  <a:cubicBezTo>
                    <a:pt x="129206" y="0"/>
                    <a:pt x="133438" y="4233"/>
                    <a:pt x="133438" y="9525"/>
                  </a:cubicBezTo>
                  <a:lnTo>
                    <a:pt x="133438" y="257353"/>
                  </a:lnTo>
                  <a:close/>
                </a:path>
              </a:pathLst>
            </a:custGeom>
            <a:noFill/>
            <a:ln w="13119" cap="rnd">
              <a:solidFill>
                <a:srgbClr val="C25700"/>
              </a:solidFill>
              <a:prstDash val="solid"/>
              <a:round/>
            </a:ln>
          </p:spPr>
          <p:txBody>
            <a:bodyPr rtlCol="0" anchor="ctr"/>
            <a:lstStyle/>
            <a:p>
              <a:endParaRPr lang="fr-FR"/>
            </a:p>
          </p:txBody>
        </p:sp>
        <p:sp>
          <p:nvSpPr>
            <p:cNvPr id="25" name="Forme libre : forme 24">
              <a:extLst>
                <a:ext uri="{FF2B5EF4-FFF2-40B4-BE49-F238E27FC236}">
                  <a16:creationId xmlns:a16="http://schemas.microsoft.com/office/drawing/2014/main" id="{6C5242AE-F54B-A7A8-4CCA-982E727176B4}"/>
                </a:ext>
              </a:extLst>
            </p:cNvPr>
            <p:cNvSpPr/>
            <p:nvPr/>
          </p:nvSpPr>
          <p:spPr>
            <a:xfrm>
              <a:off x="6084388" y="-3051057"/>
              <a:ext cx="95340" cy="38097"/>
            </a:xfrm>
            <a:custGeom>
              <a:avLst/>
              <a:gdLst>
                <a:gd name="connsiteX0" fmla="*/ 0 w 95340"/>
                <a:gd name="connsiteY0" fmla="*/ 38098 h 38097"/>
                <a:gd name="connsiteX1" fmla="*/ 0 w 95340"/>
                <a:gd name="connsiteY1" fmla="*/ 9524 h 38097"/>
                <a:gd name="connsiteX2" fmla="*/ 9533 w 95340"/>
                <a:gd name="connsiteY2" fmla="*/ 0 h 38097"/>
                <a:gd name="connsiteX3" fmla="*/ 85807 w 95340"/>
                <a:gd name="connsiteY3" fmla="*/ 0 h 38097"/>
                <a:gd name="connsiteX4" fmla="*/ 95341 w 95340"/>
                <a:gd name="connsiteY4" fmla="*/ 9524 h 38097"/>
                <a:gd name="connsiteX5" fmla="*/ 95341 w 95340"/>
                <a:gd name="connsiteY5" fmla="*/ 38098 h 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40" h="38097">
                  <a:moveTo>
                    <a:pt x="0" y="38098"/>
                  </a:moveTo>
                  <a:lnTo>
                    <a:pt x="0" y="9524"/>
                  </a:lnTo>
                  <a:cubicBezTo>
                    <a:pt x="0" y="4233"/>
                    <a:pt x="4242" y="0"/>
                    <a:pt x="9533" y="0"/>
                  </a:cubicBezTo>
                  <a:lnTo>
                    <a:pt x="85807" y="0"/>
                  </a:lnTo>
                  <a:cubicBezTo>
                    <a:pt x="91108" y="0"/>
                    <a:pt x="95341" y="4233"/>
                    <a:pt x="95341" y="9524"/>
                  </a:cubicBezTo>
                  <a:lnTo>
                    <a:pt x="95341" y="38098"/>
                  </a:lnTo>
                </a:path>
              </a:pathLst>
            </a:custGeom>
            <a:noFill/>
            <a:ln w="13119" cap="rnd">
              <a:solidFill>
                <a:srgbClr val="C25700"/>
              </a:solidFill>
              <a:prstDash val="solid"/>
              <a:round/>
            </a:ln>
          </p:spPr>
          <p:txBody>
            <a:bodyPr rtlCol="0" anchor="ctr"/>
            <a:lstStyle/>
            <a:p>
              <a:endParaRPr lang="fr-FR"/>
            </a:p>
          </p:txBody>
        </p:sp>
        <p:sp>
          <p:nvSpPr>
            <p:cNvPr id="26" name="Forme libre : forme 25">
              <a:extLst>
                <a:ext uri="{FF2B5EF4-FFF2-40B4-BE49-F238E27FC236}">
                  <a16:creationId xmlns:a16="http://schemas.microsoft.com/office/drawing/2014/main" id="{15026DC4-E46B-89DB-06F1-2725DB1BE0EE}"/>
                </a:ext>
              </a:extLst>
            </p:cNvPr>
            <p:cNvSpPr/>
            <p:nvPr/>
          </p:nvSpPr>
          <p:spPr>
            <a:xfrm>
              <a:off x="5931900" y="-2955803"/>
              <a:ext cx="133438" cy="8746"/>
            </a:xfrm>
            <a:custGeom>
              <a:avLst/>
              <a:gdLst>
                <a:gd name="connsiteX0" fmla="*/ 0 w 133438"/>
                <a:gd name="connsiteY0" fmla="*/ 0 h 8746"/>
                <a:gd name="connsiteX1" fmla="*/ 133439 w 133438"/>
                <a:gd name="connsiteY1" fmla="*/ 0 h 8746"/>
              </a:gdLst>
              <a:ahLst/>
              <a:cxnLst>
                <a:cxn ang="0">
                  <a:pos x="connsiteX0" y="connsiteY0"/>
                </a:cxn>
                <a:cxn ang="0">
                  <a:pos x="connsiteX1" y="connsiteY1"/>
                </a:cxn>
              </a:cxnLst>
              <a:rect l="l" t="t" r="r" b="b"/>
              <a:pathLst>
                <a:path w="133438" h="8746">
                  <a:moveTo>
                    <a:pt x="0" y="0"/>
                  </a:moveTo>
                  <a:lnTo>
                    <a:pt x="133439" y="0"/>
                  </a:lnTo>
                </a:path>
              </a:pathLst>
            </a:custGeom>
            <a:noFill/>
            <a:ln w="13119" cap="rnd">
              <a:solidFill>
                <a:srgbClr val="C25700"/>
              </a:solidFill>
              <a:prstDash val="solid"/>
              <a:round/>
            </a:ln>
          </p:spPr>
          <p:txBody>
            <a:bodyPr rtlCol="0" anchor="ctr"/>
            <a:lstStyle/>
            <a:p>
              <a:endParaRPr lang="fr-FR"/>
            </a:p>
          </p:txBody>
        </p:sp>
        <p:sp>
          <p:nvSpPr>
            <p:cNvPr id="27" name="Forme libre : forme 26">
              <a:extLst>
                <a:ext uri="{FF2B5EF4-FFF2-40B4-BE49-F238E27FC236}">
                  <a16:creationId xmlns:a16="http://schemas.microsoft.com/office/drawing/2014/main" id="{6D68D430-814C-373F-259A-A0DDD2B229E7}"/>
                </a:ext>
              </a:extLst>
            </p:cNvPr>
            <p:cNvSpPr/>
            <p:nvPr/>
          </p:nvSpPr>
          <p:spPr>
            <a:xfrm>
              <a:off x="5931900" y="-2746082"/>
              <a:ext cx="133438" cy="8746"/>
            </a:xfrm>
            <a:custGeom>
              <a:avLst/>
              <a:gdLst>
                <a:gd name="connsiteX0" fmla="*/ 0 w 133438"/>
                <a:gd name="connsiteY0" fmla="*/ 0 h 8746"/>
                <a:gd name="connsiteX1" fmla="*/ 133439 w 133438"/>
                <a:gd name="connsiteY1" fmla="*/ 0 h 8746"/>
              </a:gdLst>
              <a:ahLst/>
              <a:cxnLst>
                <a:cxn ang="0">
                  <a:pos x="connsiteX0" y="connsiteY0"/>
                </a:cxn>
                <a:cxn ang="0">
                  <a:pos x="connsiteX1" y="connsiteY1"/>
                </a:cxn>
              </a:cxnLst>
              <a:rect l="l" t="t" r="r" b="b"/>
              <a:pathLst>
                <a:path w="133438" h="8746">
                  <a:moveTo>
                    <a:pt x="0" y="0"/>
                  </a:moveTo>
                  <a:lnTo>
                    <a:pt x="133439" y="0"/>
                  </a:lnTo>
                </a:path>
              </a:pathLst>
            </a:custGeom>
            <a:noFill/>
            <a:ln w="13119" cap="rnd">
              <a:solidFill>
                <a:srgbClr val="C25700"/>
              </a:solidFill>
              <a:prstDash val="solid"/>
              <a:round/>
            </a:ln>
          </p:spPr>
          <p:txBody>
            <a:bodyPr rtlCol="0" anchor="ctr"/>
            <a:lstStyle/>
            <a:p>
              <a:endParaRPr lang="fr-FR"/>
            </a:p>
          </p:txBody>
        </p:sp>
        <p:sp>
          <p:nvSpPr>
            <p:cNvPr id="28" name="Forme libre : forme 27">
              <a:extLst>
                <a:ext uri="{FF2B5EF4-FFF2-40B4-BE49-F238E27FC236}">
                  <a16:creationId xmlns:a16="http://schemas.microsoft.com/office/drawing/2014/main" id="{481E2A59-5FE2-C38F-11F1-E17E2F55B008}"/>
                </a:ext>
              </a:extLst>
            </p:cNvPr>
            <p:cNvSpPr/>
            <p:nvPr/>
          </p:nvSpPr>
          <p:spPr>
            <a:xfrm>
              <a:off x="5798392" y="-3012959"/>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29" name="Forme libre : forme 28">
              <a:extLst>
                <a:ext uri="{FF2B5EF4-FFF2-40B4-BE49-F238E27FC236}">
                  <a16:creationId xmlns:a16="http://schemas.microsoft.com/office/drawing/2014/main" id="{65F48ADC-1016-FAF0-4D4B-3DF6A0FC7941}"/>
                </a:ext>
              </a:extLst>
            </p:cNvPr>
            <p:cNvSpPr/>
            <p:nvPr/>
          </p:nvSpPr>
          <p:spPr>
            <a:xfrm>
              <a:off x="5798392" y="-2955803"/>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30" name="Forme libre : forme 29">
              <a:extLst>
                <a:ext uri="{FF2B5EF4-FFF2-40B4-BE49-F238E27FC236}">
                  <a16:creationId xmlns:a16="http://schemas.microsoft.com/office/drawing/2014/main" id="{A6C3496B-6E30-2816-AAC8-F88500A1F9AB}"/>
                </a:ext>
              </a:extLst>
            </p:cNvPr>
            <p:cNvSpPr/>
            <p:nvPr/>
          </p:nvSpPr>
          <p:spPr>
            <a:xfrm>
              <a:off x="5798392" y="-2898569"/>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31" name="Forme libre : forme 30">
              <a:extLst>
                <a:ext uri="{FF2B5EF4-FFF2-40B4-BE49-F238E27FC236}">
                  <a16:creationId xmlns:a16="http://schemas.microsoft.com/office/drawing/2014/main" id="{085A24A4-5869-CA2A-038F-1120C988981A}"/>
                </a:ext>
              </a:extLst>
            </p:cNvPr>
            <p:cNvSpPr/>
            <p:nvPr/>
          </p:nvSpPr>
          <p:spPr>
            <a:xfrm>
              <a:off x="6103445" y="-2955803"/>
              <a:ext cx="57225" cy="8746"/>
            </a:xfrm>
            <a:custGeom>
              <a:avLst/>
              <a:gdLst>
                <a:gd name="connsiteX0" fmla="*/ 0 w 57225"/>
                <a:gd name="connsiteY0" fmla="*/ 0 h 8746"/>
                <a:gd name="connsiteX1" fmla="*/ 57225 w 57225"/>
                <a:gd name="connsiteY1" fmla="*/ 0 h 8746"/>
              </a:gdLst>
              <a:ahLst/>
              <a:cxnLst>
                <a:cxn ang="0">
                  <a:pos x="connsiteX0" y="connsiteY0"/>
                </a:cxn>
                <a:cxn ang="0">
                  <a:pos x="connsiteX1" y="connsiteY1"/>
                </a:cxn>
              </a:cxnLst>
              <a:rect l="l" t="t" r="r" b="b"/>
              <a:pathLst>
                <a:path w="57225" h="8746">
                  <a:moveTo>
                    <a:pt x="0" y="0"/>
                  </a:moveTo>
                  <a:lnTo>
                    <a:pt x="57225" y="0"/>
                  </a:lnTo>
                </a:path>
              </a:pathLst>
            </a:custGeom>
            <a:noFill/>
            <a:ln w="13119" cap="rnd">
              <a:solidFill>
                <a:srgbClr val="C25700"/>
              </a:solidFill>
              <a:prstDash val="solid"/>
              <a:round/>
            </a:ln>
          </p:spPr>
          <p:txBody>
            <a:bodyPr rtlCol="0" anchor="ctr"/>
            <a:lstStyle/>
            <a:p>
              <a:endParaRPr lang="fr-FR"/>
            </a:p>
          </p:txBody>
        </p:sp>
        <p:sp>
          <p:nvSpPr>
            <p:cNvPr id="32" name="Forme libre : forme 31">
              <a:extLst>
                <a:ext uri="{FF2B5EF4-FFF2-40B4-BE49-F238E27FC236}">
                  <a16:creationId xmlns:a16="http://schemas.microsoft.com/office/drawing/2014/main" id="{5B10500D-C8E5-58A3-83CB-930617B0FEB7}"/>
                </a:ext>
              </a:extLst>
            </p:cNvPr>
            <p:cNvSpPr/>
            <p:nvPr/>
          </p:nvSpPr>
          <p:spPr>
            <a:xfrm>
              <a:off x="6103445" y="-2898569"/>
              <a:ext cx="57225" cy="8746"/>
            </a:xfrm>
            <a:custGeom>
              <a:avLst/>
              <a:gdLst>
                <a:gd name="connsiteX0" fmla="*/ 0 w 57225"/>
                <a:gd name="connsiteY0" fmla="*/ 0 h 8746"/>
                <a:gd name="connsiteX1" fmla="*/ 57225 w 57225"/>
                <a:gd name="connsiteY1" fmla="*/ 0 h 8746"/>
              </a:gdLst>
              <a:ahLst/>
              <a:cxnLst>
                <a:cxn ang="0">
                  <a:pos x="connsiteX0" y="connsiteY0"/>
                </a:cxn>
                <a:cxn ang="0">
                  <a:pos x="connsiteX1" y="connsiteY1"/>
                </a:cxn>
              </a:cxnLst>
              <a:rect l="l" t="t" r="r" b="b"/>
              <a:pathLst>
                <a:path w="57225" h="8746">
                  <a:moveTo>
                    <a:pt x="0" y="0"/>
                  </a:moveTo>
                  <a:lnTo>
                    <a:pt x="57225" y="0"/>
                  </a:lnTo>
                </a:path>
              </a:pathLst>
            </a:custGeom>
            <a:noFill/>
            <a:ln w="13119" cap="rnd">
              <a:solidFill>
                <a:srgbClr val="C25700"/>
              </a:solidFill>
              <a:prstDash val="solid"/>
              <a:round/>
            </a:ln>
          </p:spPr>
          <p:txBody>
            <a:bodyPr rtlCol="0" anchor="ctr"/>
            <a:lstStyle/>
            <a:p>
              <a:endParaRPr lang="fr-FR"/>
            </a:p>
          </p:txBody>
        </p:sp>
        <p:sp>
          <p:nvSpPr>
            <p:cNvPr id="33" name="Forme libre : forme 32">
              <a:extLst>
                <a:ext uri="{FF2B5EF4-FFF2-40B4-BE49-F238E27FC236}">
                  <a16:creationId xmlns:a16="http://schemas.microsoft.com/office/drawing/2014/main" id="{5F19EC4A-BA59-B7BE-EC0E-583761891DDC}"/>
                </a:ext>
              </a:extLst>
            </p:cNvPr>
            <p:cNvSpPr/>
            <p:nvPr/>
          </p:nvSpPr>
          <p:spPr>
            <a:xfrm>
              <a:off x="5798392" y="-2841414"/>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34" name="Forme libre : forme 33">
              <a:extLst>
                <a:ext uri="{FF2B5EF4-FFF2-40B4-BE49-F238E27FC236}">
                  <a16:creationId xmlns:a16="http://schemas.microsoft.com/office/drawing/2014/main" id="{0A8F0106-B5D1-6A0D-6860-C8E3CAB40A4D}"/>
                </a:ext>
              </a:extLst>
            </p:cNvPr>
            <p:cNvSpPr/>
            <p:nvPr/>
          </p:nvSpPr>
          <p:spPr>
            <a:xfrm>
              <a:off x="6103445" y="-2841414"/>
              <a:ext cx="57225" cy="8746"/>
            </a:xfrm>
            <a:custGeom>
              <a:avLst/>
              <a:gdLst>
                <a:gd name="connsiteX0" fmla="*/ 0 w 57225"/>
                <a:gd name="connsiteY0" fmla="*/ 0 h 8746"/>
                <a:gd name="connsiteX1" fmla="*/ 57225 w 57225"/>
                <a:gd name="connsiteY1" fmla="*/ 0 h 8746"/>
              </a:gdLst>
              <a:ahLst/>
              <a:cxnLst>
                <a:cxn ang="0">
                  <a:pos x="connsiteX0" y="connsiteY0"/>
                </a:cxn>
                <a:cxn ang="0">
                  <a:pos x="connsiteX1" y="connsiteY1"/>
                </a:cxn>
              </a:cxnLst>
              <a:rect l="l" t="t" r="r" b="b"/>
              <a:pathLst>
                <a:path w="57225" h="8746">
                  <a:moveTo>
                    <a:pt x="0" y="0"/>
                  </a:moveTo>
                  <a:lnTo>
                    <a:pt x="57225" y="0"/>
                  </a:lnTo>
                </a:path>
              </a:pathLst>
            </a:custGeom>
            <a:noFill/>
            <a:ln w="13119" cap="rnd">
              <a:solidFill>
                <a:srgbClr val="C25700"/>
              </a:solidFill>
              <a:prstDash val="solid"/>
              <a:round/>
            </a:ln>
          </p:spPr>
          <p:txBody>
            <a:bodyPr rtlCol="0" anchor="ctr"/>
            <a:lstStyle/>
            <a:p>
              <a:endParaRPr lang="fr-FR"/>
            </a:p>
          </p:txBody>
        </p:sp>
        <p:sp>
          <p:nvSpPr>
            <p:cNvPr id="35" name="Forme libre : forme 34">
              <a:extLst>
                <a:ext uri="{FF2B5EF4-FFF2-40B4-BE49-F238E27FC236}">
                  <a16:creationId xmlns:a16="http://schemas.microsoft.com/office/drawing/2014/main" id="{D4266672-E474-1F64-C4F7-4877DD76EF84}"/>
                </a:ext>
              </a:extLst>
            </p:cNvPr>
            <p:cNvSpPr/>
            <p:nvPr/>
          </p:nvSpPr>
          <p:spPr>
            <a:xfrm>
              <a:off x="5970007" y="-2898569"/>
              <a:ext cx="57155" cy="8746"/>
            </a:xfrm>
            <a:custGeom>
              <a:avLst/>
              <a:gdLst>
                <a:gd name="connsiteX0" fmla="*/ 0 w 57155"/>
                <a:gd name="connsiteY0" fmla="*/ 0 h 8746"/>
                <a:gd name="connsiteX1" fmla="*/ 57156 w 57155"/>
                <a:gd name="connsiteY1" fmla="*/ 0 h 8746"/>
              </a:gdLst>
              <a:ahLst/>
              <a:cxnLst>
                <a:cxn ang="0">
                  <a:pos x="connsiteX0" y="connsiteY0"/>
                </a:cxn>
                <a:cxn ang="0">
                  <a:pos x="connsiteX1" y="connsiteY1"/>
                </a:cxn>
              </a:cxnLst>
              <a:rect l="l" t="t" r="r" b="b"/>
              <a:pathLst>
                <a:path w="57155" h="8746">
                  <a:moveTo>
                    <a:pt x="0" y="0"/>
                  </a:moveTo>
                  <a:lnTo>
                    <a:pt x="57156" y="0"/>
                  </a:lnTo>
                </a:path>
              </a:pathLst>
            </a:custGeom>
            <a:noFill/>
            <a:ln w="13119" cap="rnd">
              <a:solidFill>
                <a:srgbClr val="C25700"/>
              </a:solidFill>
              <a:prstDash val="solid"/>
              <a:round/>
            </a:ln>
          </p:spPr>
          <p:txBody>
            <a:bodyPr rtlCol="0" anchor="ctr"/>
            <a:lstStyle/>
            <a:p>
              <a:endParaRPr lang="fr-FR"/>
            </a:p>
          </p:txBody>
        </p:sp>
        <p:sp>
          <p:nvSpPr>
            <p:cNvPr id="36" name="Forme libre : forme 35">
              <a:extLst>
                <a:ext uri="{FF2B5EF4-FFF2-40B4-BE49-F238E27FC236}">
                  <a16:creationId xmlns:a16="http://schemas.microsoft.com/office/drawing/2014/main" id="{98511FE8-B8C7-B3C3-499D-FD43C1AC6AA7}"/>
                </a:ext>
              </a:extLst>
            </p:cNvPr>
            <p:cNvSpPr/>
            <p:nvPr/>
          </p:nvSpPr>
          <p:spPr>
            <a:xfrm>
              <a:off x="5970007" y="-2841414"/>
              <a:ext cx="57155" cy="8746"/>
            </a:xfrm>
            <a:custGeom>
              <a:avLst/>
              <a:gdLst>
                <a:gd name="connsiteX0" fmla="*/ 0 w 57155"/>
                <a:gd name="connsiteY0" fmla="*/ 0 h 8746"/>
                <a:gd name="connsiteX1" fmla="*/ 57156 w 57155"/>
                <a:gd name="connsiteY1" fmla="*/ 0 h 8746"/>
              </a:gdLst>
              <a:ahLst/>
              <a:cxnLst>
                <a:cxn ang="0">
                  <a:pos x="connsiteX0" y="connsiteY0"/>
                </a:cxn>
                <a:cxn ang="0">
                  <a:pos x="connsiteX1" y="connsiteY1"/>
                </a:cxn>
              </a:cxnLst>
              <a:rect l="l" t="t" r="r" b="b"/>
              <a:pathLst>
                <a:path w="57155" h="8746">
                  <a:moveTo>
                    <a:pt x="0" y="0"/>
                  </a:moveTo>
                  <a:lnTo>
                    <a:pt x="57156" y="0"/>
                  </a:lnTo>
                </a:path>
              </a:pathLst>
            </a:custGeom>
            <a:noFill/>
            <a:ln w="13119" cap="rnd">
              <a:solidFill>
                <a:srgbClr val="C25700"/>
              </a:solidFill>
              <a:prstDash val="solid"/>
              <a:round/>
            </a:ln>
          </p:spPr>
          <p:txBody>
            <a:bodyPr rtlCol="0" anchor="ctr"/>
            <a:lstStyle/>
            <a:p>
              <a:endParaRPr lang="fr-FR"/>
            </a:p>
          </p:txBody>
        </p:sp>
        <p:sp>
          <p:nvSpPr>
            <p:cNvPr id="37" name="Forme libre : forme 36">
              <a:extLst>
                <a:ext uri="{FF2B5EF4-FFF2-40B4-BE49-F238E27FC236}">
                  <a16:creationId xmlns:a16="http://schemas.microsoft.com/office/drawing/2014/main" id="{5825F9A8-0774-3DB0-90F0-6040B11298B8}"/>
                </a:ext>
              </a:extLst>
            </p:cNvPr>
            <p:cNvSpPr/>
            <p:nvPr/>
          </p:nvSpPr>
          <p:spPr>
            <a:xfrm>
              <a:off x="5817519" y="-2803237"/>
              <a:ext cx="38097" cy="57155"/>
            </a:xfrm>
            <a:custGeom>
              <a:avLst/>
              <a:gdLst>
                <a:gd name="connsiteX0" fmla="*/ 38098 w 38097"/>
                <a:gd name="connsiteY0" fmla="*/ 57155 h 57155"/>
                <a:gd name="connsiteX1" fmla="*/ 38098 w 38097"/>
                <a:gd name="connsiteY1" fmla="*/ 9525 h 57155"/>
                <a:gd name="connsiteX2" fmla="*/ 28573 w 38097"/>
                <a:gd name="connsiteY2" fmla="*/ 0 h 57155"/>
                <a:gd name="connsiteX3" fmla="*/ 9524 w 38097"/>
                <a:gd name="connsiteY3" fmla="*/ 0 h 57155"/>
                <a:gd name="connsiteX4" fmla="*/ 0 w 38097"/>
                <a:gd name="connsiteY4" fmla="*/ 9525 h 57155"/>
                <a:gd name="connsiteX5" fmla="*/ 0 w 38097"/>
                <a:gd name="connsiteY5" fmla="*/ 57155 h 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7" h="57155">
                  <a:moveTo>
                    <a:pt x="38098" y="57155"/>
                  </a:moveTo>
                  <a:lnTo>
                    <a:pt x="38098" y="9525"/>
                  </a:lnTo>
                  <a:cubicBezTo>
                    <a:pt x="38098" y="4233"/>
                    <a:pt x="33865" y="0"/>
                    <a:pt x="28573" y="0"/>
                  </a:cubicBezTo>
                  <a:lnTo>
                    <a:pt x="9524" y="0"/>
                  </a:lnTo>
                  <a:cubicBezTo>
                    <a:pt x="4233" y="0"/>
                    <a:pt x="0" y="4233"/>
                    <a:pt x="0" y="9525"/>
                  </a:cubicBezTo>
                  <a:lnTo>
                    <a:pt x="0" y="57155"/>
                  </a:lnTo>
                </a:path>
              </a:pathLst>
            </a:custGeom>
            <a:noFill/>
            <a:ln w="13119" cap="rnd">
              <a:solidFill>
                <a:srgbClr val="C25700"/>
              </a:solidFill>
              <a:prstDash val="solid"/>
              <a:round/>
            </a:ln>
          </p:spPr>
          <p:txBody>
            <a:bodyPr rtlCol="0" anchor="ctr"/>
            <a:lstStyle/>
            <a:p>
              <a:endParaRPr lang="fr-FR"/>
            </a:p>
          </p:txBody>
        </p:sp>
        <p:sp>
          <p:nvSpPr>
            <p:cNvPr id="38" name="Forme libre : forme 37">
              <a:extLst>
                <a:ext uri="{FF2B5EF4-FFF2-40B4-BE49-F238E27FC236}">
                  <a16:creationId xmlns:a16="http://schemas.microsoft.com/office/drawing/2014/main" id="{42FC59D0-A25A-F396-2A40-450C3DA7CD1C}"/>
                </a:ext>
              </a:extLst>
            </p:cNvPr>
            <p:cNvSpPr/>
            <p:nvPr/>
          </p:nvSpPr>
          <p:spPr>
            <a:xfrm>
              <a:off x="6122494" y="-2803237"/>
              <a:ext cx="38106" cy="57155"/>
            </a:xfrm>
            <a:custGeom>
              <a:avLst/>
              <a:gdLst>
                <a:gd name="connsiteX0" fmla="*/ 0 w 38106"/>
                <a:gd name="connsiteY0" fmla="*/ 57155 h 57155"/>
                <a:gd name="connsiteX1" fmla="*/ 0 w 38106"/>
                <a:gd name="connsiteY1" fmla="*/ 9525 h 57155"/>
                <a:gd name="connsiteX2" fmla="*/ 9524 w 38106"/>
                <a:gd name="connsiteY2" fmla="*/ 0 h 57155"/>
                <a:gd name="connsiteX3" fmla="*/ 28582 w 38106"/>
                <a:gd name="connsiteY3" fmla="*/ 0 h 57155"/>
                <a:gd name="connsiteX4" fmla="*/ 38107 w 38106"/>
                <a:gd name="connsiteY4" fmla="*/ 9525 h 57155"/>
                <a:gd name="connsiteX5" fmla="*/ 38107 w 38106"/>
                <a:gd name="connsiteY5" fmla="*/ 57155 h 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6" h="57155">
                  <a:moveTo>
                    <a:pt x="0" y="57155"/>
                  </a:moveTo>
                  <a:lnTo>
                    <a:pt x="0" y="9525"/>
                  </a:lnTo>
                  <a:cubicBezTo>
                    <a:pt x="0" y="4233"/>
                    <a:pt x="4233" y="0"/>
                    <a:pt x="9524" y="0"/>
                  </a:cubicBezTo>
                  <a:lnTo>
                    <a:pt x="28582" y="0"/>
                  </a:lnTo>
                  <a:cubicBezTo>
                    <a:pt x="33873" y="0"/>
                    <a:pt x="38107" y="4233"/>
                    <a:pt x="38107" y="9525"/>
                  </a:cubicBezTo>
                  <a:lnTo>
                    <a:pt x="38107" y="57155"/>
                  </a:lnTo>
                </a:path>
              </a:pathLst>
            </a:custGeom>
            <a:noFill/>
            <a:ln w="13119" cap="rnd">
              <a:solidFill>
                <a:srgbClr val="C25700"/>
              </a:solidFill>
              <a:prstDash val="solid"/>
              <a:round/>
            </a:ln>
          </p:spPr>
          <p:txBody>
            <a:bodyPr rtlCol="0" anchor="ctr"/>
            <a:lstStyle/>
            <a:p>
              <a:endParaRPr lang="fr-FR"/>
            </a:p>
          </p:txBody>
        </p:sp>
      </p:grpSp>
      <p:pic>
        <p:nvPicPr>
          <p:cNvPr id="40" name="Graphique 39">
            <a:extLst>
              <a:ext uri="{FF2B5EF4-FFF2-40B4-BE49-F238E27FC236}">
                <a16:creationId xmlns:a16="http://schemas.microsoft.com/office/drawing/2014/main" id="{52D0C64E-93B1-4DC7-DCF9-41774A9024B2}"/>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8422" t="65034" r="48010" b="19672"/>
          <a:stretch/>
        </p:blipFill>
        <p:spPr>
          <a:xfrm>
            <a:off x="5921640" y="4125058"/>
            <a:ext cx="385375" cy="485738"/>
          </a:xfrm>
          <a:prstGeom prst="rect">
            <a:avLst/>
          </a:prstGeom>
        </p:spPr>
      </p:pic>
      <p:grpSp>
        <p:nvGrpSpPr>
          <p:cNvPr id="42" name="Graphique 16">
            <a:extLst>
              <a:ext uri="{FF2B5EF4-FFF2-40B4-BE49-F238E27FC236}">
                <a16:creationId xmlns:a16="http://schemas.microsoft.com/office/drawing/2014/main" id="{A9489241-44C4-966B-C179-6CDA4BCD001D}"/>
              </a:ext>
            </a:extLst>
          </p:cNvPr>
          <p:cNvGrpSpPr/>
          <p:nvPr/>
        </p:nvGrpSpPr>
        <p:grpSpPr>
          <a:xfrm>
            <a:off x="8141814" y="4182598"/>
            <a:ext cx="257298" cy="365645"/>
            <a:chOff x="10745239" y="-3141062"/>
            <a:chExt cx="290403" cy="412691"/>
          </a:xfrm>
          <a:noFill/>
        </p:grpSpPr>
        <p:sp>
          <p:nvSpPr>
            <p:cNvPr id="43" name="Forme libre : forme 42">
              <a:extLst>
                <a:ext uri="{FF2B5EF4-FFF2-40B4-BE49-F238E27FC236}">
                  <a16:creationId xmlns:a16="http://schemas.microsoft.com/office/drawing/2014/main" id="{D89C7758-32E6-BCA2-B6EA-BE4DC829294D}"/>
                </a:ext>
              </a:extLst>
            </p:cNvPr>
            <p:cNvSpPr/>
            <p:nvPr/>
          </p:nvSpPr>
          <p:spPr>
            <a:xfrm>
              <a:off x="10745239" y="-3141062"/>
              <a:ext cx="290403" cy="412691"/>
            </a:xfrm>
            <a:custGeom>
              <a:avLst/>
              <a:gdLst>
                <a:gd name="connsiteX0" fmla="*/ 176793 w 290403"/>
                <a:gd name="connsiteY0" fmla="*/ 412691 h 412691"/>
                <a:gd name="connsiteX1" fmla="*/ 12612 w 290403"/>
                <a:gd name="connsiteY1" fmla="*/ 412691 h 412691"/>
                <a:gd name="connsiteX2" fmla="*/ 0 w 290403"/>
                <a:gd name="connsiteY2" fmla="*/ 399817 h 412691"/>
                <a:gd name="connsiteX3" fmla="*/ 0 w 290403"/>
                <a:gd name="connsiteY3" fmla="*/ 12874 h 412691"/>
                <a:gd name="connsiteX4" fmla="*/ 12612 w 290403"/>
                <a:gd name="connsiteY4" fmla="*/ 0 h 412691"/>
                <a:gd name="connsiteX5" fmla="*/ 277792 w 290403"/>
                <a:gd name="connsiteY5" fmla="*/ 0 h 412691"/>
                <a:gd name="connsiteX6" fmla="*/ 290404 w 290403"/>
                <a:gd name="connsiteY6" fmla="*/ 12874 h 412691"/>
                <a:gd name="connsiteX7" fmla="*/ 290404 w 290403"/>
                <a:gd name="connsiteY7" fmla="*/ 335280 h 41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03" h="412691">
                  <a:moveTo>
                    <a:pt x="176793" y="412691"/>
                  </a:moveTo>
                  <a:lnTo>
                    <a:pt x="12612" y="412691"/>
                  </a:lnTo>
                  <a:cubicBezTo>
                    <a:pt x="5641" y="412691"/>
                    <a:pt x="0" y="406927"/>
                    <a:pt x="0" y="399817"/>
                  </a:cubicBezTo>
                  <a:lnTo>
                    <a:pt x="0" y="12874"/>
                  </a:lnTo>
                  <a:cubicBezTo>
                    <a:pt x="0" y="5764"/>
                    <a:pt x="5641" y="0"/>
                    <a:pt x="12612" y="0"/>
                  </a:cubicBezTo>
                  <a:lnTo>
                    <a:pt x="277792" y="0"/>
                  </a:lnTo>
                  <a:cubicBezTo>
                    <a:pt x="284762" y="0"/>
                    <a:pt x="290404" y="5764"/>
                    <a:pt x="290404" y="12874"/>
                  </a:cubicBezTo>
                  <a:lnTo>
                    <a:pt x="290404" y="335280"/>
                  </a:lnTo>
                </a:path>
              </a:pathLst>
            </a:custGeom>
            <a:noFill/>
            <a:ln w="13119" cap="rnd">
              <a:solidFill>
                <a:srgbClr val="C25700"/>
              </a:solidFill>
              <a:prstDash val="solid"/>
              <a:round/>
            </a:ln>
          </p:spPr>
          <p:txBody>
            <a:bodyPr rtlCol="0" anchor="ctr"/>
            <a:lstStyle/>
            <a:p>
              <a:endParaRPr lang="fr-FR"/>
            </a:p>
          </p:txBody>
        </p:sp>
        <p:sp>
          <p:nvSpPr>
            <p:cNvPr id="44" name="Forme libre : forme 43">
              <a:extLst>
                <a:ext uri="{FF2B5EF4-FFF2-40B4-BE49-F238E27FC236}">
                  <a16:creationId xmlns:a16="http://schemas.microsoft.com/office/drawing/2014/main" id="{A8A66DBD-D5D3-BBD4-7492-7901B1ECD1D6}"/>
                </a:ext>
              </a:extLst>
            </p:cNvPr>
            <p:cNvSpPr/>
            <p:nvPr/>
          </p:nvSpPr>
          <p:spPr>
            <a:xfrm>
              <a:off x="10770594" y="-2973357"/>
              <a:ext cx="50578" cy="77350"/>
            </a:xfrm>
            <a:custGeom>
              <a:avLst/>
              <a:gdLst>
                <a:gd name="connsiteX0" fmla="*/ 50439 w 50578"/>
                <a:gd name="connsiteY0" fmla="*/ 25757 h 77350"/>
                <a:gd name="connsiteX1" fmla="*/ 25224 w 50578"/>
                <a:gd name="connsiteY1" fmla="*/ 0 h 77350"/>
                <a:gd name="connsiteX2" fmla="*/ 0 w 50578"/>
                <a:gd name="connsiteY2" fmla="*/ 25757 h 77350"/>
                <a:gd name="connsiteX3" fmla="*/ 0 w 50578"/>
                <a:gd name="connsiteY3" fmla="*/ 70869 h 77350"/>
                <a:gd name="connsiteX4" fmla="*/ 6341 w 50578"/>
                <a:gd name="connsiteY4" fmla="*/ 77350 h 77350"/>
                <a:gd name="connsiteX5" fmla="*/ 44237 w 50578"/>
                <a:gd name="connsiteY5" fmla="*/ 77350 h 77350"/>
                <a:gd name="connsiteX6" fmla="*/ 50579 w 50578"/>
                <a:gd name="connsiteY6" fmla="*/ 70869 h 77350"/>
                <a:gd name="connsiteX7" fmla="*/ 50579 w 50578"/>
                <a:gd name="connsiteY7" fmla="*/ 25757 h 77350"/>
                <a:gd name="connsiteX8" fmla="*/ 50439 w 50578"/>
                <a:gd name="connsiteY8" fmla="*/ 25757 h 7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50">
                  <a:moveTo>
                    <a:pt x="50439" y="25757"/>
                  </a:moveTo>
                  <a:cubicBezTo>
                    <a:pt x="50439" y="11527"/>
                    <a:pt x="39147" y="0"/>
                    <a:pt x="25224" y="0"/>
                  </a:cubicBezTo>
                  <a:cubicBezTo>
                    <a:pt x="11291" y="0"/>
                    <a:pt x="0" y="11527"/>
                    <a:pt x="0" y="25757"/>
                  </a:cubicBezTo>
                  <a:lnTo>
                    <a:pt x="0" y="70869"/>
                  </a:lnTo>
                  <a:cubicBezTo>
                    <a:pt x="0" y="74429"/>
                    <a:pt x="2860" y="77350"/>
                    <a:pt x="6341" y="77350"/>
                  </a:cubicBezTo>
                  <a:lnTo>
                    <a:pt x="44237" y="77350"/>
                  </a:lnTo>
                  <a:cubicBezTo>
                    <a:pt x="47718" y="77350"/>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5" name="Forme libre : forme 44">
              <a:extLst>
                <a:ext uri="{FF2B5EF4-FFF2-40B4-BE49-F238E27FC236}">
                  <a16:creationId xmlns:a16="http://schemas.microsoft.com/office/drawing/2014/main" id="{BC7D88CA-A89E-1035-118B-BD5DC7CA6B75}"/>
                </a:ext>
              </a:extLst>
            </p:cNvPr>
            <p:cNvSpPr/>
            <p:nvPr/>
          </p:nvSpPr>
          <p:spPr>
            <a:xfrm>
              <a:off x="10846308" y="-2973357"/>
              <a:ext cx="50578" cy="77350"/>
            </a:xfrm>
            <a:custGeom>
              <a:avLst/>
              <a:gdLst>
                <a:gd name="connsiteX0" fmla="*/ 50439 w 50578"/>
                <a:gd name="connsiteY0" fmla="*/ 25757 h 77350"/>
                <a:gd name="connsiteX1" fmla="*/ 25224 w 50578"/>
                <a:gd name="connsiteY1" fmla="*/ 0 h 77350"/>
                <a:gd name="connsiteX2" fmla="*/ 0 w 50578"/>
                <a:gd name="connsiteY2" fmla="*/ 25757 h 77350"/>
                <a:gd name="connsiteX3" fmla="*/ 0 w 50578"/>
                <a:gd name="connsiteY3" fmla="*/ 70869 h 77350"/>
                <a:gd name="connsiteX4" fmla="*/ 6341 w 50578"/>
                <a:gd name="connsiteY4" fmla="*/ 77350 h 77350"/>
                <a:gd name="connsiteX5" fmla="*/ 44238 w 50578"/>
                <a:gd name="connsiteY5" fmla="*/ 77350 h 77350"/>
                <a:gd name="connsiteX6" fmla="*/ 50579 w 50578"/>
                <a:gd name="connsiteY6" fmla="*/ 70869 h 77350"/>
                <a:gd name="connsiteX7" fmla="*/ 50579 w 50578"/>
                <a:gd name="connsiteY7" fmla="*/ 25757 h 77350"/>
                <a:gd name="connsiteX8" fmla="*/ 50439 w 50578"/>
                <a:gd name="connsiteY8" fmla="*/ 25757 h 7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50">
                  <a:moveTo>
                    <a:pt x="50439" y="25757"/>
                  </a:moveTo>
                  <a:cubicBezTo>
                    <a:pt x="50439" y="11527"/>
                    <a:pt x="39147" y="0"/>
                    <a:pt x="25224" y="0"/>
                  </a:cubicBezTo>
                  <a:cubicBezTo>
                    <a:pt x="11291" y="0"/>
                    <a:pt x="0" y="11527"/>
                    <a:pt x="0" y="25757"/>
                  </a:cubicBezTo>
                  <a:lnTo>
                    <a:pt x="0" y="70869"/>
                  </a:lnTo>
                  <a:cubicBezTo>
                    <a:pt x="0" y="74429"/>
                    <a:pt x="2860" y="77350"/>
                    <a:pt x="6341" y="77350"/>
                  </a:cubicBezTo>
                  <a:lnTo>
                    <a:pt x="44238" y="77350"/>
                  </a:lnTo>
                  <a:cubicBezTo>
                    <a:pt x="47718" y="77350"/>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6" name="Forme libre : forme 45">
              <a:extLst>
                <a:ext uri="{FF2B5EF4-FFF2-40B4-BE49-F238E27FC236}">
                  <a16:creationId xmlns:a16="http://schemas.microsoft.com/office/drawing/2014/main" id="{976AA168-2162-A8DF-C042-9D3FC2807BD7}"/>
                </a:ext>
              </a:extLst>
            </p:cNvPr>
            <p:cNvSpPr/>
            <p:nvPr/>
          </p:nvSpPr>
          <p:spPr>
            <a:xfrm>
              <a:off x="10770594" y="-2844422"/>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1 h 77341"/>
                <a:gd name="connsiteX5" fmla="*/ 44237 w 50578"/>
                <a:gd name="connsiteY5" fmla="*/ 77341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1"/>
                    <a:pt x="6341" y="77341"/>
                  </a:cubicBezTo>
                  <a:lnTo>
                    <a:pt x="44237" y="77341"/>
                  </a:lnTo>
                  <a:cubicBezTo>
                    <a:pt x="47718" y="77341"/>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7" name="Forme libre : forme 46">
              <a:extLst>
                <a:ext uri="{FF2B5EF4-FFF2-40B4-BE49-F238E27FC236}">
                  <a16:creationId xmlns:a16="http://schemas.microsoft.com/office/drawing/2014/main" id="{AA4FBD41-ABB7-956F-397E-5C011046591B}"/>
                </a:ext>
              </a:extLst>
            </p:cNvPr>
            <p:cNvSpPr/>
            <p:nvPr/>
          </p:nvSpPr>
          <p:spPr>
            <a:xfrm>
              <a:off x="10846308" y="-2844422"/>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1 h 77341"/>
                <a:gd name="connsiteX5" fmla="*/ 44238 w 50578"/>
                <a:gd name="connsiteY5" fmla="*/ 77341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1"/>
                    <a:pt x="6341" y="77341"/>
                  </a:cubicBezTo>
                  <a:lnTo>
                    <a:pt x="44238" y="77341"/>
                  </a:lnTo>
                  <a:cubicBezTo>
                    <a:pt x="47718" y="77341"/>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8" name="Forme libre : forme 47">
              <a:extLst>
                <a:ext uri="{FF2B5EF4-FFF2-40B4-BE49-F238E27FC236}">
                  <a16:creationId xmlns:a16="http://schemas.microsoft.com/office/drawing/2014/main" id="{879CE9B8-4DFC-0532-AFAB-73ACDC22E58B}"/>
                </a:ext>
              </a:extLst>
            </p:cNvPr>
            <p:cNvSpPr/>
            <p:nvPr/>
          </p:nvSpPr>
          <p:spPr>
            <a:xfrm>
              <a:off x="10770594" y="-3102781"/>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2 h 77341"/>
                <a:gd name="connsiteX5" fmla="*/ 44237 w 50578"/>
                <a:gd name="connsiteY5" fmla="*/ 77342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2"/>
                    <a:pt x="6341" y="77342"/>
                  </a:cubicBezTo>
                  <a:lnTo>
                    <a:pt x="44237" y="77342"/>
                  </a:lnTo>
                  <a:cubicBezTo>
                    <a:pt x="47718" y="77342"/>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9" name="Forme libre : forme 48">
              <a:extLst>
                <a:ext uri="{FF2B5EF4-FFF2-40B4-BE49-F238E27FC236}">
                  <a16:creationId xmlns:a16="http://schemas.microsoft.com/office/drawing/2014/main" id="{4EB40776-70F3-08AB-66BF-0CBCB8343EC0}"/>
                </a:ext>
              </a:extLst>
            </p:cNvPr>
            <p:cNvSpPr/>
            <p:nvPr/>
          </p:nvSpPr>
          <p:spPr>
            <a:xfrm>
              <a:off x="10846308" y="-3102781"/>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2 h 77341"/>
                <a:gd name="connsiteX5" fmla="*/ 44238 w 50578"/>
                <a:gd name="connsiteY5" fmla="*/ 77342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2"/>
                    <a:pt x="6341" y="77342"/>
                  </a:cubicBezTo>
                  <a:lnTo>
                    <a:pt x="44238" y="77342"/>
                  </a:lnTo>
                  <a:cubicBezTo>
                    <a:pt x="47718" y="77342"/>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50" name="Forme libre : forme 49">
              <a:extLst>
                <a:ext uri="{FF2B5EF4-FFF2-40B4-BE49-F238E27FC236}">
                  <a16:creationId xmlns:a16="http://schemas.microsoft.com/office/drawing/2014/main" id="{55EB952D-7C34-FCDB-90B6-CEBB3E370AB4}"/>
                </a:ext>
              </a:extLst>
            </p:cNvPr>
            <p:cNvSpPr/>
            <p:nvPr/>
          </p:nvSpPr>
          <p:spPr>
            <a:xfrm>
              <a:off x="10953658" y="-3102781"/>
              <a:ext cx="50569" cy="77341"/>
            </a:xfrm>
            <a:custGeom>
              <a:avLst/>
              <a:gdLst>
                <a:gd name="connsiteX0" fmla="*/ 50430 w 50569"/>
                <a:gd name="connsiteY0" fmla="*/ 25757 h 77341"/>
                <a:gd name="connsiteX1" fmla="*/ 25215 w 50569"/>
                <a:gd name="connsiteY1" fmla="*/ 0 h 77341"/>
                <a:gd name="connsiteX2" fmla="*/ 0 w 50569"/>
                <a:gd name="connsiteY2" fmla="*/ 25757 h 77341"/>
                <a:gd name="connsiteX3" fmla="*/ 0 w 50569"/>
                <a:gd name="connsiteY3" fmla="*/ 70869 h 77341"/>
                <a:gd name="connsiteX4" fmla="*/ 6332 w 50569"/>
                <a:gd name="connsiteY4" fmla="*/ 77342 h 77341"/>
                <a:gd name="connsiteX5" fmla="*/ 44228 w 50569"/>
                <a:gd name="connsiteY5" fmla="*/ 77342 h 77341"/>
                <a:gd name="connsiteX6" fmla="*/ 50570 w 50569"/>
                <a:gd name="connsiteY6" fmla="*/ 70869 h 77341"/>
                <a:gd name="connsiteX7" fmla="*/ 50570 w 50569"/>
                <a:gd name="connsiteY7" fmla="*/ 25757 h 77341"/>
                <a:gd name="connsiteX8" fmla="*/ 50430 w 50569"/>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69" h="77341">
                  <a:moveTo>
                    <a:pt x="50430" y="25757"/>
                  </a:moveTo>
                  <a:cubicBezTo>
                    <a:pt x="50430" y="11527"/>
                    <a:pt x="39147" y="0"/>
                    <a:pt x="25215" y="0"/>
                  </a:cubicBezTo>
                  <a:cubicBezTo>
                    <a:pt x="11282" y="0"/>
                    <a:pt x="0" y="11527"/>
                    <a:pt x="0" y="25757"/>
                  </a:cubicBezTo>
                  <a:lnTo>
                    <a:pt x="0" y="70869"/>
                  </a:lnTo>
                  <a:cubicBezTo>
                    <a:pt x="0" y="74429"/>
                    <a:pt x="2851" y="77342"/>
                    <a:pt x="6332" y="77342"/>
                  </a:cubicBezTo>
                  <a:lnTo>
                    <a:pt x="44228" y="77342"/>
                  </a:lnTo>
                  <a:cubicBezTo>
                    <a:pt x="47709" y="77342"/>
                    <a:pt x="50570" y="74429"/>
                    <a:pt x="50570" y="70869"/>
                  </a:cubicBezTo>
                  <a:lnTo>
                    <a:pt x="50570" y="25757"/>
                  </a:lnTo>
                  <a:lnTo>
                    <a:pt x="50430" y="25757"/>
                  </a:lnTo>
                  <a:close/>
                </a:path>
              </a:pathLst>
            </a:custGeom>
            <a:noFill/>
            <a:ln w="13119" cap="rnd">
              <a:solidFill>
                <a:srgbClr val="C25700"/>
              </a:solidFill>
              <a:prstDash val="solid"/>
              <a:round/>
            </a:ln>
          </p:spPr>
          <p:txBody>
            <a:bodyPr rtlCol="0" anchor="ctr"/>
            <a:lstStyle/>
            <a:p>
              <a:endParaRPr lang="fr-FR"/>
            </a:p>
          </p:txBody>
        </p:sp>
        <p:sp>
          <p:nvSpPr>
            <p:cNvPr id="51" name="Forme libre : forme 50">
              <a:extLst>
                <a:ext uri="{FF2B5EF4-FFF2-40B4-BE49-F238E27FC236}">
                  <a16:creationId xmlns:a16="http://schemas.microsoft.com/office/drawing/2014/main" id="{3A571F43-2BAB-9977-6764-71295EB876E2}"/>
                </a:ext>
              </a:extLst>
            </p:cNvPr>
            <p:cNvSpPr/>
            <p:nvPr/>
          </p:nvSpPr>
          <p:spPr>
            <a:xfrm>
              <a:off x="10947316" y="-2908959"/>
              <a:ext cx="63041" cy="103177"/>
            </a:xfrm>
            <a:custGeom>
              <a:avLst/>
              <a:gdLst>
                <a:gd name="connsiteX0" fmla="*/ 63042 w 63041"/>
                <a:gd name="connsiteY0" fmla="*/ 103177 h 103177"/>
                <a:gd name="connsiteX1" fmla="*/ 63042 w 63041"/>
                <a:gd name="connsiteY1" fmla="*/ 25757 h 103177"/>
                <a:gd name="connsiteX2" fmla="*/ 37818 w 63041"/>
                <a:gd name="connsiteY2" fmla="*/ 0 h 103177"/>
                <a:gd name="connsiteX3" fmla="*/ 25215 w 63041"/>
                <a:gd name="connsiteY3" fmla="*/ 0 h 103177"/>
                <a:gd name="connsiteX4" fmla="*/ 0 w 63041"/>
                <a:gd name="connsiteY4" fmla="*/ 25757 h 103177"/>
                <a:gd name="connsiteX5" fmla="*/ 0 w 63041"/>
                <a:gd name="connsiteY5" fmla="*/ 103177 h 10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41" h="103177">
                  <a:moveTo>
                    <a:pt x="63042" y="103177"/>
                  </a:moveTo>
                  <a:lnTo>
                    <a:pt x="63042" y="25757"/>
                  </a:lnTo>
                  <a:cubicBezTo>
                    <a:pt x="63042" y="11527"/>
                    <a:pt x="51750" y="0"/>
                    <a:pt x="37818" y="0"/>
                  </a:cubicBezTo>
                  <a:lnTo>
                    <a:pt x="25215" y="0"/>
                  </a:lnTo>
                  <a:cubicBezTo>
                    <a:pt x="11283" y="0"/>
                    <a:pt x="0" y="11527"/>
                    <a:pt x="0" y="25757"/>
                  </a:cubicBezTo>
                  <a:lnTo>
                    <a:pt x="0" y="103177"/>
                  </a:lnTo>
                </a:path>
              </a:pathLst>
            </a:custGeom>
            <a:noFill/>
            <a:ln w="13119" cap="rnd">
              <a:solidFill>
                <a:srgbClr val="C25700"/>
              </a:solidFill>
              <a:prstDash val="solid"/>
              <a:round/>
            </a:ln>
          </p:spPr>
          <p:txBody>
            <a:bodyPr rtlCol="0" anchor="ctr"/>
            <a:lstStyle/>
            <a:p>
              <a:endParaRPr lang="fr-FR"/>
            </a:p>
          </p:txBody>
        </p:sp>
        <p:sp>
          <p:nvSpPr>
            <p:cNvPr id="52" name="Forme libre : forme 51">
              <a:extLst>
                <a:ext uri="{FF2B5EF4-FFF2-40B4-BE49-F238E27FC236}">
                  <a16:creationId xmlns:a16="http://schemas.microsoft.com/office/drawing/2014/main" id="{A2C20445-FDF2-CA1C-A068-4D3B03550A4F}"/>
                </a:ext>
              </a:extLst>
            </p:cNvPr>
            <p:cNvSpPr/>
            <p:nvPr/>
          </p:nvSpPr>
          <p:spPr>
            <a:xfrm>
              <a:off x="10953587" y="-2992712"/>
              <a:ext cx="50430" cy="51523"/>
            </a:xfrm>
            <a:custGeom>
              <a:avLst/>
              <a:gdLst>
                <a:gd name="connsiteX0" fmla="*/ 0 w 50430"/>
                <a:gd name="connsiteY0" fmla="*/ 25757 h 51523"/>
                <a:gd name="connsiteX1" fmla="*/ 25215 w 50430"/>
                <a:gd name="connsiteY1" fmla="*/ 51523 h 51523"/>
                <a:gd name="connsiteX2" fmla="*/ 50430 w 50430"/>
                <a:gd name="connsiteY2" fmla="*/ 25757 h 51523"/>
                <a:gd name="connsiteX3" fmla="*/ 25215 w 50430"/>
                <a:gd name="connsiteY3" fmla="*/ 0 h 51523"/>
                <a:gd name="connsiteX4" fmla="*/ 0 w 50430"/>
                <a:gd name="connsiteY4" fmla="*/ 25757 h 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0" h="51523">
                  <a:moveTo>
                    <a:pt x="0" y="25757"/>
                  </a:moveTo>
                  <a:cubicBezTo>
                    <a:pt x="0" y="39996"/>
                    <a:pt x="11283" y="51523"/>
                    <a:pt x="25215" y="51523"/>
                  </a:cubicBezTo>
                  <a:cubicBezTo>
                    <a:pt x="39147" y="51523"/>
                    <a:pt x="50430" y="39996"/>
                    <a:pt x="50430" y="25757"/>
                  </a:cubicBezTo>
                  <a:cubicBezTo>
                    <a:pt x="50430" y="11528"/>
                    <a:pt x="39147" y="0"/>
                    <a:pt x="25215" y="0"/>
                  </a:cubicBezTo>
                  <a:cubicBezTo>
                    <a:pt x="11283" y="0"/>
                    <a:pt x="0" y="11528"/>
                    <a:pt x="0" y="25757"/>
                  </a:cubicBezTo>
                  <a:close/>
                </a:path>
              </a:pathLst>
            </a:custGeom>
            <a:noFill/>
            <a:ln w="13119" cap="rnd">
              <a:solidFill>
                <a:srgbClr val="C25700"/>
              </a:solidFill>
              <a:prstDash val="solid"/>
              <a:round/>
            </a:ln>
          </p:spPr>
          <p:txBody>
            <a:bodyPr rtlCol="0" anchor="ctr"/>
            <a:lstStyle/>
            <a:p>
              <a:endParaRPr lang="fr-FR"/>
            </a:p>
          </p:txBody>
        </p:sp>
        <p:sp>
          <p:nvSpPr>
            <p:cNvPr id="53" name="Forme libre : forme 52">
              <a:extLst>
                <a:ext uri="{FF2B5EF4-FFF2-40B4-BE49-F238E27FC236}">
                  <a16:creationId xmlns:a16="http://schemas.microsoft.com/office/drawing/2014/main" id="{9AE5E9C3-9710-CFC5-4D79-A23F3A4F543D}"/>
                </a:ext>
              </a:extLst>
            </p:cNvPr>
            <p:cNvSpPr/>
            <p:nvPr/>
          </p:nvSpPr>
          <p:spPr>
            <a:xfrm>
              <a:off x="10922032" y="-2805782"/>
              <a:ext cx="113611" cy="77411"/>
            </a:xfrm>
            <a:custGeom>
              <a:avLst/>
              <a:gdLst>
                <a:gd name="connsiteX0" fmla="*/ 113611 w 113611"/>
                <a:gd name="connsiteY0" fmla="*/ 0 h 77411"/>
                <a:gd name="connsiteX1" fmla="*/ 0 w 113611"/>
                <a:gd name="connsiteY1" fmla="*/ 0 h 77411"/>
                <a:gd name="connsiteX2" fmla="*/ 0 w 113611"/>
                <a:gd name="connsiteY2" fmla="*/ 77411 h 77411"/>
                <a:gd name="connsiteX3" fmla="*/ 100999 w 113611"/>
                <a:gd name="connsiteY3" fmla="*/ 77411 h 77411"/>
                <a:gd name="connsiteX4" fmla="*/ 113611 w 113611"/>
                <a:gd name="connsiteY4" fmla="*/ 64537 h 77411"/>
                <a:gd name="connsiteX5" fmla="*/ 113611 w 113611"/>
                <a:gd name="connsiteY5" fmla="*/ 70 h 77411"/>
                <a:gd name="connsiteX6" fmla="*/ 113611 w 113611"/>
                <a:gd name="connsiteY6" fmla="*/ 0 h 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11" h="77411">
                  <a:moveTo>
                    <a:pt x="113611" y="0"/>
                  </a:moveTo>
                  <a:lnTo>
                    <a:pt x="0" y="0"/>
                  </a:lnTo>
                  <a:lnTo>
                    <a:pt x="0" y="77411"/>
                  </a:lnTo>
                  <a:lnTo>
                    <a:pt x="100999" y="77411"/>
                  </a:lnTo>
                  <a:cubicBezTo>
                    <a:pt x="107970" y="77411"/>
                    <a:pt x="113611" y="71648"/>
                    <a:pt x="113611" y="64537"/>
                  </a:cubicBezTo>
                  <a:lnTo>
                    <a:pt x="113611" y="70"/>
                  </a:lnTo>
                  <a:lnTo>
                    <a:pt x="113611" y="0"/>
                  </a:lnTo>
                  <a:close/>
                </a:path>
              </a:pathLst>
            </a:custGeom>
            <a:noFill/>
            <a:ln w="13119" cap="rnd">
              <a:solidFill>
                <a:srgbClr val="C25700"/>
              </a:solidFill>
              <a:prstDash val="solid"/>
              <a:round/>
            </a:ln>
          </p:spPr>
          <p:txBody>
            <a:bodyPr rtlCol="0" anchor="ctr"/>
            <a:lstStyle/>
            <a:p>
              <a:endParaRPr lang="fr-FR"/>
            </a:p>
          </p:txBody>
        </p:sp>
        <p:sp>
          <p:nvSpPr>
            <p:cNvPr id="54" name="Forme libre : forme 53">
              <a:extLst>
                <a:ext uri="{FF2B5EF4-FFF2-40B4-BE49-F238E27FC236}">
                  <a16:creationId xmlns:a16="http://schemas.microsoft.com/office/drawing/2014/main" id="{1046575F-D0A8-9C3E-C476-9332620DA346}"/>
                </a:ext>
              </a:extLst>
            </p:cNvPr>
            <p:cNvSpPr/>
            <p:nvPr/>
          </p:nvSpPr>
          <p:spPr>
            <a:xfrm>
              <a:off x="10922032" y="-2779955"/>
              <a:ext cx="113611" cy="8746"/>
            </a:xfrm>
            <a:custGeom>
              <a:avLst/>
              <a:gdLst>
                <a:gd name="connsiteX0" fmla="*/ 0 w 113611"/>
                <a:gd name="connsiteY0" fmla="*/ 0 h 8746"/>
                <a:gd name="connsiteX1" fmla="*/ 113611 w 113611"/>
                <a:gd name="connsiteY1" fmla="*/ 0 h 8746"/>
              </a:gdLst>
              <a:ahLst/>
              <a:cxnLst>
                <a:cxn ang="0">
                  <a:pos x="connsiteX0" y="connsiteY0"/>
                </a:cxn>
                <a:cxn ang="0">
                  <a:pos x="connsiteX1" y="connsiteY1"/>
                </a:cxn>
              </a:cxnLst>
              <a:rect l="l" t="t" r="r" b="b"/>
              <a:pathLst>
                <a:path w="113611" h="8746">
                  <a:moveTo>
                    <a:pt x="0" y="0"/>
                  </a:moveTo>
                  <a:lnTo>
                    <a:pt x="113611" y="0"/>
                  </a:lnTo>
                </a:path>
              </a:pathLst>
            </a:custGeom>
            <a:noFill/>
            <a:ln w="13119" cap="rnd">
              <a:solidFill>
                <a:srgbClr val="C25700"/>
              </a:solidFill>
              <a:prstDash val="solid"/>
              <a:round/>
            </a:ln>
          </p:spPr>
          <p:txBody>
            <a:bodyPr rtlCol="0" anchor="ctr"/>
            <a:lstStyle/>
            <a:p>
              <a:endParaRPr lang="fr-FR"/>
            </a:p>
          </p:txBody>
        </p:sp>
        <p:sp>
          <p:nvSpPr>
            <p:cNvPr id="55" name="Forme libre : forme 54">
              <a:extLst>
                <a:ext uri="{FF2B5EF4-FFF2-40B4-BE49-F238E27FC236}">
                  <a16:creationId xmlns:a16="http://schemas.microsoft.com/office/drawing/2014/main" id="{EF33531E-2331-4282-3439-90A47ECB524D}"/>
                </a:ext>
              </a:extLst>
            </p:cNvPr>
            <p:cNvSpPr/>
            <p:nvPr/>
          </p:nvSpPr>
          <p:spPr>
            <a:xfrm>
              <a:off x="10922032" y="-2754128"/>
              <a:ext cx="113611" cy="8746"/>
            </a:xfrm>
            <a:custGeom>
              <a:avLst/>
              <a:gdLst>
                <a:gd name="connsiteX0" fmla="*/ 0 w 113611"/>
                <a:gd name="connsiteY0" fmla="*/ 0 h 8746"/>
                <a:gd name="connsiteX1" fmla="*/ 113611 w 113611"/>
                <a:gd name="connsiteY1" fmla="*/ 0 h 8746"/>
              </a:gdLst>
              <a:ahLst/>
              <a:cxnLst>
                <a:cxn ang="0">
                  <a:pos x="connsiteX0" y="connsiteY0"/>
                </a:cxn>
                <a:cxn ang="0">
                  <a:pos x="connsiteX1" y="connsiteY1"/>
                </a:cxn>
              </a:cxnLst>
              <a:rect l="l" t="t" r="r" b="b"/>
              <a:pathLst>
                <a:path w="113611" h="8746">
                  <a:moveTo>
                    <a:pt x="0" y="0"/>
                  </a:moveTo>
                  <a:lnTo>
                    <a:pt x="113611" y="0"/>
                  </a:lnTo>
                </a:path>
              </a:pathLst>
            </a:custGeom>
            <a:noFill/>
            <a:ln w="13119" cap="rnd">
              <a:solidFill>
                <a:srgbClr val="C25700"/>
              </a:solidFill>
              <a:prstDash val="solid"/>
              <a:round/>
            </a:ln>
          </p:spPr>
          <p:txBody>
            <a:bodyPr rtlCol="0" anchor="ctr"/>
            <a:lstStyle/>
            <a:p>
              <a:endParaRPr lang="fr-FR"/>
            </a:p>
          </p:txBody>
        </p:sp>
        <p:sp>
          <p:nvSpPr>
            <p:cNvPr id="56" name="Forme libre : forme 55">
              <a:extLst>
                <a:ext uri="{FF2B5EF4-FFF2-40B4-BE49-F238E27FC236}">
                  <a16:creationId xmlns:a16="http://schemas.microsoft.com/office/drawing/2014/main" id="{44837847-B965-B43C-F9C8-7A0C9C1A4ED6}"/>
                </a:ext>
              </a:extLst>
            </p:cNvPr>
            <p:cNvSpPr/>
            <p:nvPr/>
          </p:nvSpPr>
          <p:spPr>
            <a:xfrm>
              <a:off x="10922032" y="-3141062"/>
              <a:ext cx="8746" cy="335279"/>
            </a:xfrm>
            <a:custGeom>
              <a:avLst/>
              <a:gdLst>
                <a:gd name="connsiteX0" fmla="*/ 0 w 8746"/>
                <a:gd name="connsiteY0" fmla="*/ 0 h 335279"/>
                <a:gd name="connsiteX1" fmla="*/ 0 w 8746"/>
                <a:gd name="connsiteY1" fmla="*/ 335280 h 335279"/>
              </a:gdLst>
              <a:ahLst/>
              <a:cxnLst>
                <a:cxn ang="0">
                  <a:pos x="connsiteX0" y="connsiteY0"/>
                </a:cxn>
                <a:cxn ang="0">
                  <a:pos x="connsiteX1" y="connsiteY1"/>
                </a:cxn>
              </a:cxnLst>
              <a:rect l="l" t="t" r="r" b="b"/>
              <a:pathLst>
                <a:path w="8746" h="335279">
                  <a:moveTo>
                    <a:pt x="0" y="0"/>
                  </a:moveTo>
                  <a:lnTo>
                    <a:pt x="0" y="335280"/>
                  </a:lnTo>
                </a:path>
              </a:pathLst>
            </a:custGeom>
            <a:noFill/>
            <a:ln w="13119" cap="rnd">
              <a:solidFill>
                <a:srgbClr val="C25700"/>
              </a:solidFill>
              <a:prstDash val="solid"/>
              <a:round/>
            </a:ln>
          </p:spPr>
          <p:txBody>
            <a:bodyPr rtlCol="0" anchor="ctr"/>
            <a:lstStyle/>
            <a:p>
              <a:endParaRPr lang="fr-FR"/>
            </a:p>
          </p:txBody>
        </p:sp>
      </p:grpSp>
      <p:grpSp>
        <p:nvGrpSpPr>
          <p:cNvPr id="58" name="Graphique 16">
            <a:extLst>
              <a:ext uri="{FF2B5EF4-FFF2-40B4-BE49-F238E27FC236}">
                <a16:creationId xmlns:a16="http://schemas.microsoft.com/office/drawing/2014/main" id="{9EEDC164-8AFF-5B66-FB5A-7AFE23198402}"/>
              </a:ext>
            </a:extLst>
          </p:cNvPr>
          <p:cNvGrpSpPr/>
          <p:nvPr/>
        </p:nvGrpSpPr>
        <p:grpSpPr>
          <a:xfrm>
            <a:off x="10233949" y="4201149"/>
            <a:ext cx="370390" cy="332150"/>
            <a:chOff x="13124358" y="-3123550"/>
            <a:chExt cx="421209" cy="377722"/>
          </a:xfrm>
          <a:noFill/>
        </p:grpSpPr>
        <p:sp>
          <p:nvSpPr>
            <p:cNvPr id="59" name="Forme libre : forme 58">
              <a:extLst>
                <a:ext uri="{FF2B5EF4-FFF2-40B4-BE49-F238E27FC236}">
                  <a16:creationId xmlns:a16="http://schemas.microsoft.com/office/drawing/2014/main" id="{D93F0C2B-9602-8D7D-F70B-3A5CFCB595EB}"/>
                </a:ext>
              </a:extLst>
            </p:cNvPr>
            <p:cNvSpPr/>
            <p:nvPr/>
          </p:nvSpPr>
          <p:spPr>
            <a:xfrm>
              <a:off x="13180507" y="-2898735"/>
              <a:ext cx="308998" cy="152907"/>
            </a:xfrm>
            <a:custGeom>
              <a:avLst/>
              <a:gdLst>
                <a:gd name="connsiteX0" fmla="*/ 0 w 308998"/>
                <a:gd name="connsiteY0" fmla="*/ 0 h 152907"/>
                <a:gd name="connsiteX1" fmla="*/ 0 w 308998"/>
                <a:gd name="connsiteY1" fmla="*/ 152907 h 152907"/>
                <a:gd name="connsiteX2" fmla="*/ 112300 w 308998"/>
                <a:gd name="connsiteY2" fmla="*/ 152907 h 152907"/>
                <a:gd name="connsiteX3" fmla="*/ 112300 w 308998"/>
                <a:gd name="connsiteY3" fmla="*/ 41692 h 152907"/>
                <a:gd name="connsiteX4" fmla="*/ 140462 w 308998"/>
                <a:gd name="connsiteY4" fmla="*/ 13871 h 152907"/>
                <a:gd name="connsiteX5" fmla="*/ 168537 w 308998"/>
                <a:gd name="connsiteY5" fmla="*/ 13871 h 152907"/>
                <a:gd name="connsiteX6" fmla="*/ 196699 w 308998"/>
                <a:gd name="connsiteY6" fmla="*/ 41692 h 152907"/>
                <a:gd name="connsiteX7" fmla="*/ 196699 w 308998"/>
                <a:gd name="connsiteY7" fmla="*/ 152907 h 152907"/>
                <a:gd name="connsiteX8" fmla="*/ 308999 w 308998"/>
                <a:gd name="connsiteY8" fmla="*/ 152907 h 152907"/>
                <a:gd name="connsiteX9" fmla="*/ 308999 w 308998"/>
                <a:gd name="connsiteY9" fmla="*/ 0 h 1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998" h="152907">
                  <a:moveTo>
                    <a:pt x="0" y="0"/>
                  </a:moveTo>
                  <a:lnTo>
                    <a:pt x="0" y="152907"/>
                  </a:lnTo>
                  <a:lnTo>
                    <a:pt x="112300" y="152907"/>
                  </a:lnTo>
                  <a:lnTo>
                    <a:pt x="112300" y="41692"/>
                  </a:lnTo>
                  <a:cubicBezTo>
                    <a:pt x="112300" y="26308"/>
                    <a:pt x="124894" y="13871"/>
                    <a:pt x="140462" y="13871"/>
                  </a:cubicBezTo>
                  <a:lnTo>
                    <a:pt x="168537" y="13871"/>
                  </a:lnTo>
                  <a:cubicBezTo>
                    <a:pt x="184105" y="13871"/>
                    <a:pt x="196699" y="26308"/>
                    <a:pt x="196699" y="41692"/>
                  </a:cubicBezTo>
                  <a:lnTo>
                    <a:pt x="196699" y="152907"/>
                  </a:lnTo>
                  <a:lnTo>
                    <a:pt x="308999" y="152907"/>
                  </a:lnTo>
                  <a:lnTo>
                    <a:pt x="308999" y="0"/>
                  </a:lnTo>
                </a:path>
              </a:pathLst>
            </a:custGeom>
            <a:noFill/>
            <a:ln w="13119" cap="rnd">
              <a:solidFill>
                <a:srgbClr val="C25700"/>
              </a:solidFill>
              <a:prstDash val="solid"/>
              <a:round/>
            </a:ln>
          </p:spPr>
          <p:txBody>
            <a:bodyPr rtlCol="0" anchor="ctr"/>
            <a:lstStyle/>
            <a:p>
              <a:endParaRPr lang="fr-FR"/>
            </a:p>
          </p:txBody>
        </p:sp>
        <p:sp>
          <p:nvSpPr>
            <p:cNvPr id="60" name="Forme libre : forme 59">
              <a:extLst>
                <a:ext uri="{FF2B5EF4-FFF2-40B4-BE49-F238E27FC236}">
                  <a16:creationId xmlns:a16="http://schemas.microsoft.com/office/drawing/2014/main" id="{9ABD2443-6E29-F860-1049-66CEC90F7DA8}"/>
                </a:ext>
              </a:extLst>
            </p:cNvPr>
            <p:cNvSpPr/>
            <p:nvPr/>
          </p:nvSpPr>
          <p:spPr>
            <a:xfrm>
              <a:off x="13124358" y="-3123550"/>
              <a:ext cx="421209" cy="196994"/>
            </a:xfrm>
            <a:custGeom>
              <a:avLst/>
              <a:gdLst>
                <a:gd name="connsiteX0" fmla="*/ 0 w 421209"/>
                <a:gd name="connsiteY0" fmla="*/ 196994 h 196994"/>
                <a:gd name="connsiteX1" fmla="*/ 190663 w 421209"/>
                <a:gd name="connsiteY1" fmla="*/ 8140 h 196994"/>
                <a:gd name="connsiteX2" fmla="*/ 230458 w 421209"/>
                <a:gd name="connsiteY2" fmla="*/ 8140 h 196994"/>
                <a:gd name="connsiteX3" fmla="*/ 421209 w 421209"/>
                <a:gd name="connsiteY3" fmla="*/ 196924 h 196994"/>
              </a:gdLst>
              <a:ahLst/>
              <a:cxnLst>
                <a:cxn ang="0">
                  <a:pos x="connsiteX0" y="connsiteY0"/>
                </a:cxn>
                <a:cxn ang="0">
                  <a:pos x="connsiteX1" y="connsiteY1"/>
                </a:cxn>
                <a:cxn ang="0">
                  <a:pos x="connsiteX2" y="connsiteY2"/>
                </a:cxn>
                <a:cxn ang="0">
                  <a:pos x="connsiteX3" y="connsiteY3"/>
                </a:cxn>
              </a:cxnLst>
              <a:rect l="l" t="t" r="r" b="b"/>
              <a:pathLst>
                <a:path w="421209" h="196994">
                  <a:moveTo>
                    <a:pt x="0" y="196994"/>
                  </a:moveTo>
                  <a:lnTo>
                    <a:pt x="190663" y="8140"/>
                  </a:lnTo>
                  <a:cubicBezTo>
                    <a:pt x="201683" y="-2713"/>
                    <a:pt x="219438" y="-2713"/>
                    <a:pt x="230458" y="8140"/>
                  </a:cubicBezTo>
                  <a:lnTo>
                    <a:pt x="421209" y="196924"/>
                  </a:lnTo>
                </a:path>
              </a:pathLst>
            </a:custGeom>
            <a:noFill/>
            <a:ln w="13119" cap="rnd">
              <a:solidFill>
                <a:srgbClr val="C25700"/>
              </a:solidFill>
              <a:prstDash val="solid"/>
              <a:round/>
            </a:ln>
          </p:spPr>
          <p:txBody>
            <a:bodyPr rtlCol="0" anchor="ctr"/>
            <a:lstStyle/>
            <a:p>
              <a:endParaRPr lang="fr-FR"/>
            </a:p>
          </p:txBody>
        </p:sp>
        <p:sp>
          <p:nvSpPr>
            <p:cNvPr id="61" name="Forme libre : forme 60">
              <a:extLst>
                <a:ext uri="{FF2B5EF4-FFF2-40B4-BE49-F238E27FC236}">
                  <a16:creationId xmlns:a16="http://schemas.microsoft.com/office/drawing/2014/main" id="{D05912E5-7FFB-860D-6678-F2F4CADE4FD6}"/>
                </a:ext>
              </a:extLst>
            </p:cNvPr>
            <p:cNvSpPr/>
            <p:nvPr/>
          </p:nvSpPr>
          <p:spPr>
            <a:xfrm>
              <a:off x="13419188" y="-3079464"/>
              <a:ext cx="70231" cy="97264"/>
            </a:xfrm>
            <a:custGeom>
              <a:avLst/>
              <a:gdLst>
                <a:gd name="connsiteX0" fmla="*/ 0 w 70231"/>
                <a:gd name="connsiteY0" fmla="*/ 27821 h 97264"/>
                <a:gd name="connsiteX1" fmla="*/ 0 w 70231"/>
                <a:gd name="connsiteY1" fmla="*/ 0 h 97264"/>
                <a:gd name="connsiteX2" fmla="*/ 70231 w 70231"/>
                <a:gd name="connsiteY2" fmla="*/ 0 h 97264"/>
                <a:gd name="connsiteX3" fmla="*/ 70231 w 70231"/>
                <a:gd name="connsiteY3" fmla="*/ 97265 h 97264"/>
              </a:gdLst>
              <a:ahLst/>
              <a:cxnLst>
                <a:cxn ang="0">
                  <a:pos x="connsiteX0" y="connsiteY0"/>
                </a:cxn>
                <a:cxn ang="0">
                  <a:pos x="connsiteX1" y="connsiteY1"/>
                </a:cxn>
                <a:cxn ang="0">
                  <a:pos x="connsiteX2" y="connsiteY2"/>
                </a:cxn>
                <a:cxn ang="0">
                  <a:pos x="connsiteX3" y="connsiteY3"/>
                </a:cxn>
              </a:cxnLst>
              <a:rect l="l" t="t" r="r" b="b"/>
              <a:pathLst>
                <a:path w="70231" h="97264">
                  <a:moveTo>
                    <a:pt x="0" y="27821"/>
                  </a:moveTo>
                  <a:lnTo>
                    <a:pt x="0" y="0"/>
                  </a:lnTo>
                  <a:lnTo>
                    <a:pt x="70231" y="0"/>
                  </a:lnTo>
                  <a:lnTo>
                    <a:pt x="70231" y="97265"/>
                  </a:lnTo>
                </a:path>
              </a:pathLst>
            </a:custGeom>
            <a:noFill/>
            <a:ln w="13119" cap="rnd">
              <a:solidFill>
                <a:srgbClr val="C25700"/>
              </a:solidFill>
              <a:prstDash val="solid"/>
              <a:round/>
            </a:ln>
          </p:spPr>
          <p:txBody>
            <a:bodyPr rtlCol="0" anchor="ctr"/>
            <a:lstStyle/>
            <a:p>
              <a:endParaRPr lang="fr-FR"/>
            </a:p>
          </p:txBody>
        </p:sp>
        <p:sp>
          <p:nvSpPr>
            <p:cNvPr id="62" name="Forme libre : forme 61">
              <a:extLst>
                <a:ext uri="{FF2B5EF4-FFF2-40B4-BE49-F238E27FC236}">
                  <a16:creationId xmlns:a16="http://schemas.microsoft.com/office/drawing/2014/main" id="{D878732B-BD26-4593-32D2-7692359A0B8B}"/>
                </a:ext>
              </a:extLst>
            </p:cNvPr>
            <p:cNvSpPr/>
            <p:nvPr/>
          </p:nvSpPr>
          <p:spPr>
            <a:xfrm>
              <a:off x="13139838" y="-2745898"/>
              <a:ext cx="393310" cy="8746"/>
            </a:xfrm>
            <a:custGeom>
              <a:avLst/>
              <a:gdLst>
                <a:gd name="connsiteX0" fmla="*/ 0 w 393310"/>
                <a:gd name="connsiteY0" fmla="*/ 0 h 8746"/>
                <a:gd name="connsiteX1" fmla="*/ 393311 w 393310"/>
                <a:gd name="connsiteY1" fmla="*/ 0 h 8746"/>
              </a:gdLst>
              <a:ahLst/>
              <a:cxnLst>
                <a:cxn ang="0">
                  <a:pos x="connsiteX0" y="connsiteY0"/>
                </a:cxn>
                <a:cxn ang="0">
                  <a:pos x="connsiteX1" y="connsiteY1"/>
                </a:cxn>
              </a:cxnLst>
              <a:rect l="l" t="t" r="r" b="b"/>
              <a:pathLst>
                <a:path w="393310" h="8746">
                  <a:moveTo>
                    <a:pt x="0" y="0"/>
                  </a:moveTo>
                  <a:lnTo>
                    <a:pt x="393311" y="0"/>
                  </a:lnTo>
                </a:path>
              </a:pathLst>
            </a:custGeom>
            <a:noFill/>
            <a:ln w="13119" cap="rnd">
              <a:solidFill>
                <a:srgbClr val="C25700"/>
              </a:solidFill>
              <a:prstDash val="solid"/>
              <a:round/>
            </a:ln>
          </p:spPr>
          <p:txBody>
            <a:bodyPr rtlCol="0" anchor="ctr"/>
            <a:lstStyle/>
            <a:p>
              <a:endParaRPr lang="fr-FR"/>
            </a:p>
          </p:txBody>
        </p:sp>
      </p:grpSp>
      <p:sp>
        <p:nvSpPr>
          <p:cNvPr id="63" name="Espace réservé du texte 7">
            <a:extLst>
              <a:ext uri="{FF2B5EF4-FFF2-40B4-BE49-F238E27FC236}">
                <a16:creationId xmlns:a16="http://schemas.microsoft.com/office/drawing/2014/main" id="{8A997EAF-092D-6123-15B7-46EC6DD2F6A0}"/>
              </a:ext>
            </a:extLst>
          </p:cNvPr>
          <p:cNvSpPr txBox="1">
            <a:spLocks/>
          </p:cNvSpPr>
          <p:nvPr/>
        </p:nvSpPr>
        <p:spPr>
          <a:xfrm>
            <a:off x="951619"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- 13 points</a:t>
            </a:r>
          </a:p>
        </p:txBody>
      </p:sp>
      <p:sp>
        <p:nvSpPr>
          <p:cNvPr id="64" name="Espace réservé du texte 7">
            <a:extLst>
              <a:ext uri="{FF2B5EF4-FFF2-40B4-BE49-F238E27FC236}">
                <a16:creationId xmlns:a16="http://schemas.microsoft.com/office/drawing/2014/main" id="{686E6ABE-5481-B972-F0A2-A2597C9AB369}"/>
              </a:ext>
            </a:extLst>
          </p:cNvPr>
          <p:cNvSpPr txBox="1">
            <a:spLocks/>
          </p:cNvSpPr>
          <p:nvPr/>
        </p:nvSpPr>
        <p:spPr>
          <a:xfrm>
            <a:off x="3137596"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- 4 points</a:t>
            </a:r>
          </a:p>
        </p:txBody>
      </p:sp>
      <p:sp>
        <p:nvSpPr>
          <p:cNvPr id="65" name="Espace réservé du texte 7">
            <a:extLst>
              <a:ext uri="{FF2B5EF4-FFF2-40B4-BE49-F238E27FC236}">
                <a16:creationId xmlns:a16="http://schemas.microsoft.com/office/drawing/2014/main" id="{E9BD618E-4385-9C48-02F2-3F7024A9EE12}"/>
              </a:ext>
            </a:extLst>
          </p:cNvPr>
          <p:cNvSpPr txBox="1">
            <a:spLocks/>
          </p:cNvSpPr>
          <p:nvPr/>
        </p:nvSpPr>
        <p:spPr>
          <a:xfrm>
            <a:off x="5296050"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+ 2 points</a:t>
            </a:r>
          </a:p>
        </p:txBody>
      </p:sp>
      <p:sp>
        <p:nvSpPr>
          <p:cNvPr id="66" name="Espace réservé du texte 7">
            <a:extLst>
              <a:ext uri="{FF2B5EF4-FFF2-40B4-BE49-F238E27FC236}">
                <a16:creationId xmlns:a16="http://schemas.microsoft.com/office/drawing/2014/main" id="{4182DCBC-0A5A-EAD5-1506-1E2BAEAB663F}"/>
              </a:ext>
            </a:extLst>
          </p:cNvPr>
          <p:cNvSpPr txBox="1">
            <a:spLocks/>
          </p:cNvSpPr>
          <p:nvPr/>
        </p:nvSpPr>
        <p:spPr>
          <a:xfrm>
            <a:off x="7500352"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+ 1 point</a:t>
            </a:r>
          </a:p>
        </p:txBody>
      </p:sp>
      <p:sp>
        <p:nvSpPr>
          <p:cNvPr id="67" name="Espace réservé du texte 7">
            <a:extLst>
              <a:ext uri="{FF2B5EF4-FFF2-40B4-BE49-F238E27FC236}">
                <a16:creationId xmlns:a16="http://schemas.microsoft.com/office/drawing/2014/main" id="{5C5D11D5-CDD6-99EB-6947-4123C90FB7AC}"/>
              </a:ext>
            </a:extLst>
          </p:cNvPr>
          <p:cNvSpPr txBox="1">
            <a:spLocks/>
          </p:cNvSpPr>
          <p:nvPr/>
        </p:nvSpPr>
        <p:spPr>
          <a:xfrm>
            <a:off x="9662876"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+ 4 points</a:t>
            </a:r>
          </a:p>
        </p:txBody>
      </p:sp>
      <p:sp>
        <p:nvSpPr>
          <p:cNvPr id="68" name="Espace réservé du texte 7">
            <a:extLst>
              <a:ext uri="{FF2B5EF4-FFF2-40B4-BE49-F238E27FC236}">
                <a16:creationId xmlns:a16="http://schemas.microsoft.com/office/drawing/2014/main" id="{D35D6F08-4997-F553-D182-76CC85468640}"/>
              </a:ext>
            </a:extLst>
          </p:cNvPr>
          <p:cNvSpPr txBox="1">
            <a:spLocks/>
          </p:cNvSpPr>
          <p:nvPr/>
        </p:nvSpPr>
        <p:spPr>
          <a:xfrm>
            <a:off x="695324" y="5416905"/>
            <a:ext cx="8755301" cy="2215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600" dirty="0">
                <a:solidFill>
                  <a:schemeClr val="tx1"/>
                </a:solidFill>
              </a:rPr>
              <a:t>Prévisions nettes d’emploi – T2 2024 par rapport à T1 2024</a:t>
            </a:r>
          </a:p>
        </p:txBody>
      </p:sp>
    </p:spTree>
    <p:extLst>
      <p:ext uri="{BB962C8B-B14F-4D97-AF65-F5344CB8AC3E}">
        <p14:creationId xmlns:p14="http://schemas.microsoft.com/office/powerpoint/2010/main" val="244647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99823-801D-1B29-C8F2-76A9A2EFED23}"/>
              </a:ext>
            </a:extLst>
          </p:cNvPr>
          <p:cNvSpPr>
            <a:spLocks noGrp="1"/>
          </p:cNvSpPr>
          <p:nvPr>
            <p:ph type="title"/>
          </p:nvPr>
        </p:nvSpPr>
        <p:spPr>
          <a:xfrm>
            <a:off x="640349" y="3137431"/>
            <a:ext cx="4572279" cy="1477328"/>
          </a:xfrm>
        </p:spPr>
        <p:txBody>
          <a:bodyPr/>
          <a:lstStyle/>
          <a:p>
            <a:r>
              <a:rPr lang="fr-FR" dirty="0"/>
              <a:t>Les prévisions nettes d’emploi par région</a:t>
            </a:r>
          </a:p>
        </p:txBody>
      </p:sp>
      <p:sp>
        <p:nvSpPr>
          <p:cNvPr id="3" name="Espace réservé du pied de page 2">
            <a:extLst>
              <a:ext uri="{FF2B5EF4-FFF2-40B4-BE49-F238E27FC236}">
                <a16:creationId xmlns:a16="http://schemas.microsoft.com/office/drawing/2014/main" id="{44E547F3-34DE-79A0-C6AF-CD018A029465}"/>
              </a:ext>
            </a:extLst>
          </p:cNvPr>
          <p:cNvSpPr>
            <a:spLocks noGrp="1"/>
          </p:cNvSpPr>
          <p:nvPr>
            <p:ph type="ftr" sz="quarter" idx="3"/>
          </p:nvPr>
        </p:nvSpPr>
        <p:spPr>
          <a:xfrm>
            <a:off x="604520" y="6506361"/>
            <a:ext cx="4114800" cy="230832"/>
          </a:xfrm>
        </p:spPr>
        <p:txBody>
          <a:bodyPr/>
          <a:lstStyle/>
          <a:p>
            <a:r>
              <a:rPr lang="en-US" dirty="0"/>
              <a:t>Q2 2024   |   ManpowerGroup Employment Outlook Survey</a:t>
            </a:r>
          </a:p>
        </p:txBody>
      </p:sp>
    </p:spTree>
    <p:extLst>
      <p:ext uri="{BB962C8B-B14F-4D97-AF65-F5344CB8AC3E}">
        <p14:creationId xmlns:p14="http://schemas.microsoft.com/office/powerpoint/2010/main" val="424489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42854F4-BD79-AB70-6C44-D5E888466D1B}"/>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5" name="Espace réservé du texte 4">
            <a:extLst>
              <a:ext uri="{FF2B5EF4-FFF2-40B4-BE49-F238E27FC236}">
                <a16:creationId xmlns:a16="http://schemas.microsoft.com/office/drawing/2014/main" id="{5C1A058B-A343-6EB2-5C51-9544DE05D43A}"/>
              </a:ext>
            </a:extLst>
          </p:cNvPr>
          <p:cNvSpPr>
            <a:spLocks noGrp="1"/>
          </p:cNvSpPr>
          <p:nvPr>
            <p:ph type="body" sz="quarter" idx="10"/>
          </p:nvPr>
        </p:nvSpPr>
        <p:spPr/>
        <p:txBody>
          <a:bodyPr/>
          <a:lstStyle/>
          <a:p>
            <a:r>
              <a:rPr lang="fr-FR" dirty="0"/>
              <a:t>Auvergne-</a:t>
            </a:r>
            <a:br>
              <a:rPr lang="fr-FR" dirty="0"/>
            </a:br>
            <a:r>
              <a:rPr lang="fr-FR" dirty="0"/>
              <a:t>Rhône-Alpes</a:t>
            </a:r>
          </a:p>
        </p:txBody>
      </p:sp>
      <p:sp>
        <p:nvSpPr>
          <p:cNvPr id="7" name="Espace réservé du texte 6">
            <a:extLst>
              <a:ext uri="{FF2B5EF4-FFF2-40B4-BE49-F238E27FC236}">
                <a16:creationId xmlns:a16="http://schemas.microsoft.com/office/drawing/2014/main" id="{9664D325-405A-8DB6-6630-354DA4D327C3}"/>
              </a:ext>
            </a:extLst>
          </p:cNvPr>
          <p:cNvSpPr>
            <a:spLocks noGrp="1"/>
          </p:cNvSpPr>
          <p:nvPr>
            <p:ph type="body" sz="quarter" idx="12"/>
          </p:nvPr>
        </p:nvSpPr>
        <p:spPr>
          <a:xfrm>
            <a:off x="2106170" y="4739723"/>
            <a:ext cx="1628509" cy="1140143"/>
          </a:xfrm>
        </p:spPr>
        <p:txBody>
          <a:bodyPr/>
          <a:lstStyle/>
          <a:p>
            <a:r>
              <a:rPr lang="fr-FR" dirty="0">
                <a:solidFill>
                  <a:schemeClr val="accent3"/>
                </a:solidFill>
              </a:rPr>
              <a:t>-15</a:t>
            </a:r>
          </a:p>
          <a:p>
            <a:pPr lvl="1"/>
            <a:r>
              <a:rPr lang="fr-FR" dirty="0">
                <a:solidFill>
                  <a:schemeClr val="accent3"/>
                </a:solidFill>
              </a:rPr>
              <a:t>points</a:t>
            </a:r>
          </a:p>
        </p:txBody>
      </p:sp>
      <p:sp>
        <p:nvSpPr>
          <p:cNvPr id="8" name="Espace réservé du texte 7">
            <a:extLst>
              <a:ext uri="{FF2B5EF4-FFF2-40B4-BE49-F238E27FC236}">
                <a16:creationId xmlns:a16="http://schemas.microsoft.com/office/drawing/2014/main" id="{CCC3D0AD-624A-2583-B8C6-62E5E8509034}"/>
              </a:ext>
            </a:extLst>
          </p:cNvPr>
          <p:cNvSpPr>
            <a:spLocks noGrp="1"/>
          </p:cNvSpPr>
          <p:nvPr>
            <p:ph type="body" sz="quarter" idx="13"/>
          </p:nvPr>
        </p:nvSpPr>
        <p:spPr>
          <a:xfrm>
            <a:off x="2106170" y="5917738"/>
            <a:ext cx="1902911" cy="110800"/>
          </a:xfrm>
        </p:spPr>
        <p:txBody>
          <a:bodyPr/>
          <a:lstStyle/>
          <a:p>
            <a:r>
              <a:rPr lang="fr-FR" dirty="0">
                <a:solidFill>
                  <a:schemeClr val="accent3"/>
                </a:solidFill>
              </a:rPr>
              <a:t>Par rapport à Q1 2024</a:t>
            </a:r>
          </a:p>
        </p:txBody>
      </p:sp>
      <p:sp>
        <p:nvSpPr>
          <p:cNvPr id="9" name="Espace réservé du texte 8">
            <a:extLst>
              <a:ext uri="{FF2B5EF4-FFF2-40B4-BE49-F238E27FC236}">
                <a16:creationId xmlns:a16="http://schemas.microsoft.com/office/drawing/2014/main" id="{AA482D75-2306-C7F6-8B36-787701B9ABAE}"/>
              </a:ext>
            </a:extLst>
          </p:cNvPr>
          <p:cNvSpPr>
            <a:spLocks noGrp="1"/>
          </p:cNvSpPr>
          <p:nvPr>
            <p:ph type="body" sz="quarter" idx="14"/>
          </p:nvPr>
        </p:nvSpPr>
        <p:spPr/>
        <p:txBody>
          <a:bodyPr/>
          <a:lstStyle/>
          <a:p>
            <a:r>
              <a:rPr lang="fr-FR" dirty="0"/>
              <a:t>Bourgogne-</a:t>
            </a:r>
            <a:br>
              <a:rPr lang="fr-FR" dirty="0"/>
            </a:br>
            <a:r>
              <a:rPr lang="fr-FR" dirty="0"/>
              <a:t>Franche-Comté</a:t>
            </a:r>
          </a:p>
        </p:txBody>
      </p:sp>
      <p:sp>
        <p:nvSpPr>
          <p:cNvPr id="11" name="Espace réservé du texte 10">
            <a:extLst>
              <a:ext uri="{FF2B5EF4-FFF2-40B4-BE49-F238E27FC236}">
                <a16:creationId xmlns:a16="http://schemas.microsoft.com/office/drawing/2014/main" id="{731C783B-7C65-DF03-0017-8F6D36B78894}"/>
              </a:ext>
            </a:extLst>
          </p:cNvPr>
          <p:cNvSpPr>
            <a:spLocks noGrp="1"/>
          </p:cNvSpPr>
          <p:nvPr>
            <p:ph type="body" sz="quarter" idx="16"/>
          </p:nvPr>
        </p:nvSpPr>
        <p:spPr>
          <a:xfrm>
            <a:off x="5761838" y="4739723"/>
            <a:ext cx="1628509" cy="1140143"/>
          </a:xfrm>
        </p:spPr>
        <p:txBody>
          <a:bodyPr/>
          <a:lstStyle/>
          <a:p>
            <a:r>
              <a:rPr lang="fr-FR" dirty="0">
                <a:solidFill>
                  <a:schemeClr val="accent2"/>
                </a:solidFill>
              </a:rPr>
              <a:t>+11</a:t>
            </a:r>
          </a:p>
          <a:p>
            <a:pPr lvl="1"/>
            <a:r>
              <a:rPr lang="fr-FR" dirty="0">
                <a:solidFill>
                  <a:schemeClr val="accent2"/>
                </a:solidFill>
              </a:rPr>
              <a:t>points</a:t>
            </a:r>
          </a:p>
        </p:txBody>
      </p:sp>
      <p:sp>
        <p:nvSpPr>
          <p:cNvPr id="12" name="Espace réservé du texte 11">
            <a:extLst>
              <a:ext uri="{FF2B5EF4-FFF2-40B4-BE49-F238E27FC236}">
                <a16:creationId xmlns:a16="http://schemas.microsoft.com/office/drawing/2014/main" id="{1318DE5D-786C-8008-88DA-6E58117643F4}"/>
              </a:ext>
            </a:extLst>
          </p:cNvPr>
          <p:cNvSpPr>
            <a:spLocks noGrp="1"/>
          </p:cNvSpPr>
          <p:nvPr>
            <p:ph type="body" sz="quarter" idx="17"/>
          </p:nvPr>
        </p:nvSpPr>
        <p:spPr>
          <a:xfrm>
            <a:off x="5761838" y="5917738"/>
            <a:ext cx="1902911" cy="110800"/>
          </a:xfrm>
        </p:spPr>
        <p:txBody>
          <a:bodyPr/>
          <a:lstStyle/>
          <a:p>
            <a:r>
              <a:rPr lang="fr-FR" dirty="0">
                <a:solidFill>
                  <a:schemeClr val="accent2"/>
                </a:solidFill>
              </a:rPr>
              <a:t>Par rapport à Q1 2024</a:t>
            </a:r>
          </a:p>
        </p:txBody>
      </p:sp>
      <p:sp>
        <p:nvSpPr>
          <p:cNvPr id="13" name="Espace réservé du texte 12">
            <a:extLst>
              <a:ext uri="{FF2B5EF4-FFF2-40B4-BE49-F238E27FC236}">
                <a16:creationId xmlns:a16="http://schemas.microsoft.com/office/drawing/2014/main" id="{8ED71ABD-DEEE-F539-6831-6743247788FE}"/>
              </a:ext>
            </a:extLst>
          </p:cNvPr>
          <p:cNvSpPr>
            <a:spLocks noGrp="1"/>
          </p:cNvSpPr>
          <p:nvPr>
            <p:ph type="body" sz="quarter" idx="18"/>
          </p:nvPr>
        </p:nvSpPr>
        <p:spPr/>
        <p:txBody>
          <a:bodyPr/>
          <a:lstStyle/>
          <a:p>
            <a:r>
              <a:rPr lang="fr-FR" dirty="0"/>
              <a:t>Bretagne</a:t>
            </a:r>
          </a:p>
        </p:txBody>
      </p:sp>
      <p:sp>
        <p:nvSpPr>
          <p:cNvPr id="15" name="Espace réservé du texte 14">
            <a:extLst>
              <a:ext uri="{FF2B5EF4-FFF2-40B4-BE49-F238E27FC236}">
                <a16:creationId xmlns:a16="http://schemas.microsoft.com/office/drawing/2014/main" id="{45003820-B46F-F90C-CA72-B23CFEDDFEEB}"/>
              </a:ext>
            </a:extLst>
          </p:cNvPr>
          <p:cNvSpPr>
            <a:spLocks noGrp="1"/>
          </p:cNvSpPr>
          <p:nvPr>
            <p:ph type="body" sz="quarter" idx="20"/>
          </p:nvPr>
        </p:nvSpPr>
        <p:spPr>
          <a:xfrm>
            <a:off x="9417505" y="4739723"/>
            <a:ext cx="1628509" cy="1140143"/>
          </a:xfrm>
        </p:spPr>
        <p:txBody>
          <a:bodyPr/>
          <a:lstStyle/>
          <a:p>
            <a:r>
              <a:rPr lang="fr-FR" dirty="0">
                <a:solidFill>
                  <a:schemeClr val="accent2"/>
                </a:solidFill>
              </a:rPr>
              <a:t>+14</a:t>
            </a:r>
          </a:p>
          <a:p>
            <a:pPr lvl="1"/>
            <a:r>
              <a:rPr lang="fr-FR" dirty="0">
                <a:solidFill>
                  <a:schemeClr val="accent2"/>
                </a:solidFill>
              </a:rPr>
              <a:t>points</a:t>
            </a:r>
          </a:p>
        </p:txBody>
      </p:sp>
      <p:sp>
        <p:nvSpPr>
          <p:cNvPr id="16" name="Espace réservé du texte 15">
            <a:extLst>
              <a:ext uri="{FF2B5EF4-FFF2-40B4-BE49-F238E27FC236}">
                <a16:creationId xmlns:a16="http://schemas.microsoft.com/office/drawing/2014/main" id="{E487D645-9D0D-EA1E-C820-B4E21E8A9CA5}"/>
              </a:ext>
            </a:extLst>
          </p:cNvPr>
          <p:cNvSpPr>
            <a:spLocks noGrp="1"/>
          </p:cNvSpPr>
          <p:nvPr>
            <p:ph type="body" sz="quarter" idx="21"/>
          </p:nvPr>
        </p:nvSpPr>
        <p:spPr>
          <a:xfrm>
            <a:off x="9417505" y="5917738"/>
            <a:ext cx="1902911" cy="110800"/>
          </a:xfrm>
        </p:spPr>
        <p:txBody>
          <a:bodyPr/>
          <a:lstStyle/>
          <a:p>
            <a:r>
              <a:rPr lang="fr-FR" dirty="0">
                <a:solidFill>
                  <a:schemeClr val="accent2"/>
                </a:solidFill>
              </a:rPr>
              <a:t>Par rapport à Q1 2024</a:t>
            </a:r>
          </a:p>
        </p:txBody>
      </p:sp>
      <p:pic>
        <p:nvPicPr>
          <p:cNvPr id="17" name="Graphique 16">
            <a:extLst>
              <a:ext uri="{FF2B5EF4-FFF2-40B4-BE49-F238E27FC236}">
                <a16:creationId xmlns:a16="http://schemas.microsoft.com/office/drawing/2014/main" id="{283F0338-B00C-B205-F3A4-42E999F9BC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997" y="718663"/>
            <a:ext cx="1566014" cy="1666300"/>
          </a:xfrm>
          <a:prstGeom prst="rect">
            <a:avLst/>
          </a:prstGeom>
        </p:spPr>
      </p:pic>
      <p:pic>
        <p:nvPicPr>
          <p:cNvPr id="23" name="Graphique 22">
            <a:extLst>
              <a:ext uri="{FF2B5EF4-FFF2-40B4-BE49-F238E27FC236}">
                <a16:creationId xmlns:a16="http://schemas.microsoft.com/office/drawing/2014/main" id="{6E43FDD1-9ED0-A1D1-BD4F-00C8BD4ADD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8036" y="715790"/>
            <a:ext cx="1571414" cy="1672046"/>
          </a:xfrm>
          <a:prstGeom prst="rect">
            <a:avLst/>
          </a:prstGeom>
        </p:spPr>
      </p:pic>
      <p:pic>
        <p:nvPicPr>
          <p:cNvPr id="31" name="Graphique 30">
            <a:extLst>
              <a:ext uri="{FF2B5EF4-FFF2-40B4-BE49-F238E27FC236}">
                <a16:creationId xmlns:a16="http://schemas.microsoft.com/office/drawing/2014/main" id="{B097307B-9E52-6355-96E8-6C0A01AE89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3570" y="707370"/>
            <a:ext cx="1576626" cy="1677593"/>
          </a:xfrm>
          <a:prstGeom prst="rect">
            <a:avLst/>
          </a:prstGeom>
        </p:spPr>
      </p:pic>
      <p:graphicFrame>
        <p:nvGraphicFramePr>
          <p:cNvPr id="18" name="Espace réservé du graphique 12">
            <a:extLst>
              <a:ext uri="{FF2B5EF4-FFF2-40B4-BE49-F238E27FC236}">
                <a16:creationId xmlns:a16="http://schemas.microsoft.com/office/drawing/2014/main" id="{D380456D-4B9F-A6F9-B7AA-CD6379127ABC}"/>
              </a:ext>
            </a:extLst>
          </p:cNvPr>
          <p:cNvGraphicFramePr>
            <a:graphicFrameLocks/>
          </p:cNvGraphicFramePr>
          <p:nvPr>
            <p:extLst>
              <p:ext uri="{D42A27DB-BD31-4B8C-83A1-F6EECF244321}">
                <p14:modId xmlns:p14="http://schemas.microsoft.com/office/powerpoint/2010/main" val="3812851049"/>
              </p:ext>
            </p:extLst>
          </p:nvPr>
        </p:nvGraphicFramePr>
        <p:xfrm>
          <a:off x="561791" y="2629968"/>
          <a:ext cx="3795423" cy="1041166"/>
        </p:xfrm>
        <a:graphic>
          <a:graphicData uri="http://schemas.openxmlformats.org/drawingml/2006/chart">
            <c:chart xmlns:c="http://schemas.openxmlformats.org/drawingml/2006/chart" xmlns:r="http://schemas.openxmlformats.org/officeDocument/2006/relationships" r:id="rId9"/>
          </a:graphicData>
        </a:graphic>
      </p:graphicFrame>
      <p:grpSp>
        <p:nvGrpSpPr>
          <p:cNvPr id="19" name="Groupe 18">
            <a:extLst>
              <a:ext uri="{FF2B5EF4-FFF2-40B4-BE49-F238E27FC236}">
                <a16:creationId xmlns:a16="http://schemas.microsoft.com/office/drawing/2014/main" id="{E9E419D3-CF17-1041-346F-D47EFA20251A}"/>
              </a:ext>
            </a:extLst>
          </p:cNvPr>
          <p:cNvGrpSpPr/>
          <p:nvPr/>
        </p:nvGrpSpPr>
        <p:grpSpPr>
          <a:xfrm>
            <a:off x="945466" y="3696345"/>
            <a:ext cx="2960404" cy="463182"/>
            <a:chOff x="3813053" y="5169844"/>
            <a:chExt cx="4559907" cy="661729"/>
          </a:xfrm>
        </p:grpSpPr>
        <p:sp>
          <p:nvSpPr>
            <p:cNvPr id="20" name="Espace réservé du texte 9">
              <a:extLst>
                <a:ext uri="{FF2B5EF4-FFF2-40B4-BE49-F238E27FC236}">
                  <a16:creationId xmlns:a16="http://schemas.microsoft.com/office/drawing/2014/main" id="{D3BFE6C5-D5D9-160B-EC30-A76EE21D5EC2}"/>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21" name="Espace réservé du texte 9">
              <a:extLst>
                <a:ext uri="{FF2B5EF4-FFF2-40B4-BE49-F238E27FC236}">
                  <a16:creationId xmlns:a16="http://schemas.microsoft.com/office/drawing/2014/main" id="{0CDC0FF7-77C2-0D8C-1346-2083B354C9F8}"/>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22" name="Connecteur droit 21">
              <a:extLst>
                <a:ext uri="{FF2B5EF4-FFF2-40B4-BE49-F238E27FC236}">
                  <a16:creationId xmlns:a16="http://schemas.microsoft.com/office/drawing/2014/main" id="{2B1721AC-433C-9412-AB0D-7FF6C2C064B1}"/>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Espace réservé du texte 9">
              <a:extLst>
                <a:ext uri="{FF2B5EF4-FFF2-40B4-BE49-F238E27FC236}">
                  <a16:creationId xmlns:a16="http://schemas.microsoft.com/office/drawing/2014/main" id="{0C27149A-9BD8-9E0A-2A69-A60B8F9C1929}"/>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25" name="Espace réservé du texte 9">
              <a:extLst>
                <a:ext uri="{FF2B5EF4-FFF2-40B4-BE49-F238E27FC236}">
                  <a16:creationId xmlns:a16="http://schemas.microsoft.com/office/drawing/2014/main" id="{35BDFE7A-DB5B-0F14-6B01-43B62FDAAEBD}"/>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26" name="Espace réservé du texte 9">
              <a:extLst>
                <a:ext uri="{FF2B5EF4-FFF2-40B4-BE49-F238E27FC236}">
                  <a16:creationId xmlns:a16="http://schemas.microsoft.com/office/drawing/2014/main" id="{896E2955-A134-6A7B-9061-5B11AEED7256}"/>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27" name="Espace réservé du texte 9">
              <a:extLst>
                <a:ext uri="{FF2B5EF4-FFF2-40B4-BE49-F238E27FC236}">
                  <a16:creationId xmlns:a16="http://schemas.microsoft.com/office/drawing/2014/main" id="{9BA00374-9E12-0377-3F17-09D130944D94}"/>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28" name="Connecteur droit 27">
              <a:extLst>
                <a:ext uri="{FF2B5EF4-FFF2-40B4-BE49-F238E27FC236}">
                  <a16:creationId xmlns:a16="http://schemas.microsoft.com/office/drawing/2014/main" id="{88147F79-CC2A-ACBA-1BC8-7C2175A696D5}"/>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Espace réservé du texte 9">
              <a:extLst>
                <a:ext uri="{FF2B5EF4-FFF2-40B4-BE49-F238E27FC236}">
                  <a16:creationId xmlns:a16="http://schemas.microsoft.com/office/drawing/2014/main" id="{6793B11C-120E-9B02-4FAA-33D13CCFCDF2}"/>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aphicFrame>
        <p:nvGraphicFramePr>
          <p:cNvPr id="30" name="Espace réservé du graphique 12">
            <a:extLst>
              <a:ext uri="{FF2B5EF4-FFF2-40B4-BE49-F238E27FC236}">
                <a16:creationId xmlns:a16="http://schemas.microsoft.com/office/drawing/2014/main" id="{07FBDBF8-CCCA-B55E-85C5-7F8B24D81925}"/>
              </a:ext>
            </a:extLst>
          </p:cNvPr>
          <p:cNvGraphicFramePr>
            <a:graphicFrameLocks/>
          </p:cNvGraphicFramePr>
          <p:nvPr>
            <p:extLst>
              <p:ext uri="{D42A27DB-BD31-4B8C-83A1-F6EECF244321}">
                <p14:modId xmlns:p14="http://schemas.microsoft.com/office/powerpoint/2010/main" val="283484637"/>
              </p:ext>
            </p:extLst>
          </p:nvPr>
        </p:nvGraphicFramePr>
        <p:xfrm>
          <a:off x="4250419" y="2629968"/>
          <a:ext cx="3795423" cy="10411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Espace réservé du graphique 12">
            <a:extLst>
              <a:ext uri="{FF2B5EF4-FFF2-40B4-BE49-F238E27FC236}">
                <a16:creationId xmlns:a16="http://schemas.microsoft.com/office/drawing/2014/main" id="{7A7A5C8C-9F03-7A77-2D26-8CC29BB28B20}"/>
              </a:ext>
            </a:extLst>
          </p:cNvPr>
          <p:cNvGraphicFramePr>
            <a:graphicFrameLocks/>
          </p:cNvGraphicFramePr>
          <p:nvPr>
            <p:extLst>
              <p:ext uri="{D42A27DB-BD31-4B8C-83A1-F6EECF244321}">
                <p14:modId xmlns:p14="http://schemas.microsoft.com/office/powerpoint/2010/main" val="3673923875"/>
              </p:ext>
            </p:extLst>
          </p:nvPr>
        </p:nvGraphicFramePr>
        <p:xfrm>
          <a:off x="7853199" y="2629968"/>
          <a:ext cx="3795423" cy="1041166"/>
        </p:xfrm>
        <a:graphic>
          <a:graphicData uri="http://schemas.openxmlformats.org/drawingml/2006/chart">
            <c:chart xmlns:c="http://schemas.openxmlformats.org/drawingml/2006/chart" xmlns:r="http://schemas.openxmlformats.org/officeDocument/2006/relationships" r:id="rId11"/>
          </a:graphicData>
        </a:graphic>
      </p:graphicFrame>
      <p:grpSp>
        <p:nvGrpSpPr>
          <p:cNvPr id="53" name="Groupe 52">
            <a:extLst>
              <a:ext uri="{FF2B5EF4-FFF2-40B4-BE49-F238E27FC236}">
                <a16:creationId xmlns:a16="http://schemas.microsoft.com/office/drawing/2014/main" id="{E546EB28-F859-DF39-2DEE-BB1B5B3DF541}"/>
              </a:ext>
            </a:extLst>
          </p:cNvPr>
          <p:cNvGrpSpPr/>
          <p:nvPr/>
        </p:nvGrpSpPr>
        <p:grpSpPr>
          <a:xfrm>
            <a:off x="1318770" y="4904103"/>
            <a:ext cx="635761" cy="635761"/>
            <a:chOff x="8432143" y="1173079"/>
            <a:chExt cx="635761" cy="635761"/>
          </a:xfrm>
        </p:grpSpPr>
        <p:sp>
          <p:nvSpPr>
            <p:cNvPr id="54" name="Ellipse 53">
              <a:extLst>
                <a:ext uri="{FF2B5EF4-FFF2-40B4-BE49-F238E27FC236}">
                  <a16:creationId xmlns:a16="http://schemas.microsoft.com/office/drawing/2014/main" id="{C218D994-037F-8C6C-759B-32885BB82320}"/>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5" name="Groupe 54">
              <a:extLst>
                <a:ext uri="{FF2B5EF4-FFF2-40B4-BE49-F238E27FC236}">
                  <a16:creationId xmlns:a16="http://schemas.microsoft.com/office/drawing/2014/main" id="{64F20E13-2F6C-FECF-F5FD-7FB7ECC5EF5F}"/>
                </a:ext>
              </a:extLst>
            </p:cNvPr>
            <p:cNvGrpSpPr/>
            <p:nvPr/>
          </p:nvGrpSpPr>
          <p:grpSpPr>
            <a:xfrm>
              <a:off x="8631171" y="1368985"/>
              <a:ext cx="257284" cy="250764"/>
              <a:chOff x="8631171" y="1368985"/>
              <a:chExt cx="257284" cy="250764"/>
            </a:xfrm>
          </p:grpSpPr>
          <p:cxnSp>
            <p:nvCxnSpPr>
              <p:cNvPr id="56" name="Connecteur droit avec flèche 55">
                <a:extLst>
                  <a:ext uri="{FF2B5EF4-FFF2-40B4-BE49-F238E27FC236}">
                    <a16:creationId xmlns:a16="http://schemas.microsoft.com/office/drawing/2014/main" id="{95105EDA-7C29-08EE-ADE0-324B04551B67}"/>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CCDC14B0-82C2-050B-BBEF-C7A4A0B90539}"/>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5D597F25-1887-8A80-64F6-66A712163BED}"/>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4" name="Groupe 13">
            <a:extLst>
              <a:ext uri="{FF2B5EF4-FFF2-40B4-BE49-F238E27FC236}">
                <a16:creationId xmlns:a16="http://schemas.microsoft.com/office/drawing/2014/main" id="{0536E0E2-793F-372D-8D55-434737EAE277}"/>
              </a:ext>
            </a:extLst>
          </p:cNvPr>
          <p:cNvGrpSpPr/>
          <p:nvPr/>
        </p:nvGrpSpPr>
        <p:grpSpPr>
          <a:xfrm>
            <a:off x="4639888" y="3696345"/>
            <a:ext cx="2960404" cy="463182"/>
            <a:chOff x="3813053" y="5169844"/>
            <a:chExt cx="4559907" cy="661729"/>
          </a:xfrm>
        </p:grpSpPr>
        <p:sp>
          <p:nvSpPr>
            <p:cNvPr id="71" name="Espace réservé du texte 9">
              <a:extLst>
                <a:ext uri="{FF2B5EF4-FFF2-40B4-BE49-F238E27FC236}">
                  <a16:creationId xmlns:a16="http://schemas.microsoft.com/office/drawing/2014/main" id="{0CF7F10F-0C48-8758-95E2-91663A9ACD97}"/>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72" name="Espace réservé du texte 9">
              <a:extLst>
                <a:ext uri="{FF2B5EF4-FFF2-40B4-BE49-F238E27FC236}">
                  <a16:creationId xmlns:a16="http://schemas.microsoft.com/office/drawing/2014/main" id="{658FFAA6-A400-26CD-5A1D-794F807C831B}"/>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73" name="Connecteur droit 72">
              <a:extLst>
                <a:ext uri="{FF2B5EF4-FFF2-40B4-BE49-F238E27FC236}">
                  <a16:creationId xmlns:a16="http://schemas.microsoft.com/office/drawing/2014/main" id="{986D16EE-17D3-0F5B-E38C-9EC8F16D2D4E}"/>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4" name="Espace réservé du texte 9">
              <a:extLst>
                <a:ext uri="{FF2B5EF4-FFF2-40B4-BE49-F238E27FC236}">
                  <a16:creationId xmlns:a16="http://schemas.microsoft.com/office/drawing/2014/main" id="{4BA2E9C7-D946-7BD2-5195-DB1B6D036232}"/>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75" name="Espace réservé du texte 9">
              <a:extLst>
                <a:ext uri="{FF2B5EF4-FFF2-40B4-BE49-F238E27FC236}">
                  <a16:creationId xmlns:a16="http://schemas.microsoft.com/office/drawing/2014/main" id="{81AAB245-E4D1-E97B-DBBC-8B1C03865FD2}"/>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76" name="Espace réservé du texte 9">
              <a:extLst>
                <a:ext uri="{FF2B5EF4-FFF2-40B4-BE49-F238E27FC236}">
                  <a16:creationId xmlns:a16="http://schemas.microsoft.com/office/drawing/2014/main" id="{1DDF2B71-B5CD-FEA7-9297-2F65EFE05010}"/>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77" name="Espace réservé du texte 9">
              <a:extLst>
                <a:ext uri="{FF2B5EF4-FFF2-40B4-BE49-F238E27FC236}">
                  <a16:creationId xmlns:a16="http://schemas.microsoft.com/office/drawing/2014/main" id="{EFDA4EE5-FE17-7726-5817-0AB741A60719}"/>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78" name="Connecteur droit 77">
              <a:extLst>
                <a:ext uri="{FF2B5EF4-FFF2-40B4-BE49-F238E27FC236}">
                  <a16:creationId xmlns:a16="http://schemas.microsoft.com/office/drawing/2014/main" id="{B4D1934A-F302-5429-8178-C6049755404D}"/>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Espace réservé du texte 9">
              <a:extLst>
                <a:ext uri="{FF2B5EF4-FFF2-40B4-BE49-F238E27FC236}">
                  <a16:creationId xmlns:a16="http://schemas.microsoft.com/office/drawing/2014/main" id="{50595D88-D453-47DA-E96E-5826702662C3}"/>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80" name="Groupe 79">
            <a:extLst>
              <a:ext uri="{FF2B5EF4-FFF2-40B4-BE49-F238E27FC236}">
                <a16:creationId xmlns:a16="http://schemas.microsoft.com/office/drawing/2014/main" id="{4D5C567F-6488-4B76-27DD-B104755DE229}"/>
              </a:ext>
            </a:extLst>
          </p:cNvPr>
          <p:cNvGrpSpPr/>
          <p:nvPr/>
        </p:nvGrpSpPr>
        <p:grpSpPr>
          <a:xfrm>
            <a:off x="8229982" y="3696345"/>
            <a:ext cx="2960404" cy="463182"/>
            <a:chOff x="3813053" y="5169844"/>
            <a:chExt cx="4559907" cy="661729"/>
          </a:xfrm>
        </p:grpSpPr>
        <p:sp>
          <p:nvSpPr>
            <p:cNvPr id="81" name="Espace réservé du texte 9">
              <a:extLst>
                <a:ext uri="{FF2B5EF4-FFF2-40B4-BE49-F238E27FC236}">
                  <a16:creationId xmlns:a16="http://schemas.microsoft.com/office/drawing/2014/main" id="{67D92684-12D8-107B-B039-B98B7FA4575F}"/>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82" name="Espace réservé du texte 9">
              <a:extLst>
                <a:ext uri="{FF2B5EF4-FFF2-40B4-BE49-F238E27FC236}">
                  <a16:creationId xmlns:a16="http://schemas.microsoft.com/office/drawing/2014/main" id="{143E8289-A9BD-4E65-9D43-8EE3D0CDAB45}"/>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83" name="Connecteur droit 82">
              <a:extLst>
                <a:ext uri="{FF2B5EF4-FFF2-40B4-BE49-F238E27FC236}">
                  <a16:creationId xmlns:a16="http://schemas.microsoft.com/office/drawing/2014/main" id="{1322824A-44A1-1770-D744-888F347DD1A1}"/>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Espace réservé du texte 9">
              <a:extLst>
                <a:ext uri="{FF2B5EF4-FFF2-40B4-BE49-F238E27FC236}">
                  <a16:creationId xmlns:a16="http://schemas.microsoft.com/office/drawing/2014/main" id="{EF358172-DBCD-C568-7B2E-CA94C8BC63CC}"/>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85" name="Espace réservé du texte 9">
              <a:extLst>
                <a:ext uri="{FF2B5EF4-FFF2-40B4-BE49-F238E27FC236}">
                  <a16:creationId xmlns:a16="http://schemas.microsoft.com/office/drawing/2014/main" id="{AF2C0F53-4673-66C5-7944-009D81EA900D}"/>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86" name="Espace réservé du texte 9">
              <a:extLst>
                <a:ext uri="{FF2B5EF4-FFF2-40B4-BE49-F238E27FC236}">
                  <a16:creationId xmlns:a16="http://schemas.microsoft.com/office/drawing/2014/main" id="{5E244524-E670-CB3E-0DEC-89282091F602}"/>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87" name="Espace réservé du texte 9">
              <a:extLst>
                <a:ext uri="{FF2B5EF4-FFF2-40B4-BE49-F238E27FC236}">
                  <a16:creationId xmlns:a16="http://schemas.microsoft.com/office/drawing/2014/main" id="{A2444F57-64FD-9144-696A-C150423A0647}"/>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88" name="Connecteur droit 87">
              <a:extLst>
                <a:ext uri="{FF2B5EF4-FFF2-40B4-BE49-F238E27FC236}">
                  <a16:creationId xmlns:a16="http://schemas.microsoft.com/office/drawing/2014/main" id="{42A9118D-C8BC-BEDF-066F-723F43A922E5}"/>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Espace réservé du texte 9">
              <a:extLst>
                <a:ext uri="{FF2B5EF4-FFF2-40B4-BE49-F238E27FC236}">
                  <a16:creationId xmlns:a16="http://schemas.microsoft.com/office/drawing/2014/main" id="{14B71EB8-03E2-0FEB-5B40-D61EBB005635}"/>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90" name="Groupe 89">
            <a:extLst>
              <a:ext uri="{FF2B5EF4-FFF2-40B4-BE49-F238E27FC236}">
                <a16:creationId xmlns:a16="http://schemas.microsoft.com/office/drawing/2014/main" id="{85B5DDF9-4DBC-E931-7B0B-1D409E7A7A2B}"/>
              </a:ext>
            </a:extLst>
          </p:cNvPr>
          <p:cNvGrpSpPr/>
          <p:nvPr/>
        </p:nvGrpSpPr>
        <p:grpSpPr>
          <a:xfrm rot="16200000">
            <a:off x="4970233" y="4904103"/>
            <a:ext cx="635761" cy="635761"/>
            <a:chOff x="8432143" y="1173079"/>
            <a:chExt cx="635761" cy="635761"/>
          </a:xfrm>
        </p:grpSpPr>
        <p:sp>
          <p:nvSpPr>
            <p:cNvPr id="91" name="Ellipse 90">
              <a:extLst>
                <a:ext uri="{FF2B5EF4-FFF2-40B4-BE49-F238E27FC236}">
                  <a16:creationId xmlns:a16="http://schemas.microsoft.com/office/drawing/2014/main" id="{4440578B-5106-497C-E582-B04F8355DC18}"/>
                </a:ext>
              </a:extLst>
            </p:cNvPr>
            <p:cNvSpPr/>
            <p:nvPr/>
          </p:nvSpPr>
          <p:spPr>
            <a:xfrm>
              <a:off x="8432143" y="1173079"/>
              <a:ext cx="635761" cy="635761"/>
            </a:xfrm>
            <a:prstGeom prst="ellipse">
              <a:avLst/>
            </a:prstGeom>
            <a:gradFill flip="none" rotWithShape="1">
              <a:gsLst>
                <a:gs pos="0">
                  <a:srgbClr val="588A58"/>
                </a:gs>
                <a:gs pos="20000">
                  <a:srgbClr val="679656"/>
                </a:gs>
                <a:gs pos="100000">
                  <a:srgbClr val="8BB15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2" name="Groupe 91">
              <a:extLst>
                <a:ext uri="{FF2B5EF4-FFF2-40B4-BE49-F238E27FC236}">
                  <a16:creationId xmlns:a16="http://schemas.microsoft.com/office/drawing/2014/main" id="{3BE96395-2EB7-82BF-B19A-943B8A1824A5}"/>
                </a:ext>
              </a:extLst>
            </p:cNvPr>
            <p:cNvGrpSpPr/>
            <p:nvPr/>
          </p:nvGrpSpPr>
          <p:grpSpPr>
            <a:xfrm>
              <a:off x="8631171" y="1368985"/>
              <a:ext cx="257284" cy="250764"/>
              <a:chOff x="8631171" y="1368985"/>
              <a:chExt cx="257284" cy="250764"/>
            </a:xfrm>
          </p:grpSpPr>
          <p:cxnSp>
            <p:nvCxnSpPr>
              <p:cNvPr id="93" name="Connecteur droit avec flèche 92">
                <a:extLst>
                  <a:ext uri="{FF2B5EF4-FFF2-40B4-BE49-F238E27FC236}">
                    <a16:creationId xmlns:a16="http://schemas.microsoft.com/office/drawing/2014/main" id="{E8989F2B-BBA1-8C68-7D43-3AE14050E3C8}"/>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Connecteur droit avec flèche 93">
                <a:extLst>
                  <a:ext uri="{FF2B5EF4-FFF2-40B4-BE49-F238E27FC236}">
                    <a16:creationId xmlns:a16="http://schemas.microsoft.com/office/drawing/2014/main" id="{4CF9EC97-8E4B-3441-4C03-1FC55BDA2FBD}"/>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Connecteur droit avec flèche 94">
                <a:extLst>
                  <a:ext uri="{FF2B5EF4-FFF2-40B4-BE49-F238E27FC236}">
                    <a16:creationId xmlns:a16="http://schemas.microsoft.com/office/drawing/2014/main" id="{A58F360F-7174-5B01-90B0-ACDB622784EA}"/>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02" name="Groupe 101">
            <a:extLst>
              <a:ext uri="{FF2B5EF4-FFF2-40B4-BE49-F238E27FC236}">
                <a16:creationId xmlns:a16="http://schemas.microsoft.com/office/drawing/2014/main" id="{56B0A647-B217-2E85-E7BE-00027D5907E5}"/>
              </a:ext>
            </a:extLst>
          </p:cNvPr>
          <p:cNvGrpSpPr/>
          <p:nvPr/>
        </p:nvGrpSpPr>
        <p:grpSpPr>
          <a:xfrm rot="16200000">
            <a:off x="8658518" y="4904103"/>
            <a:ext cx="635761" cy="635761"/>
            <a:chOff x="8432143" y="1173079"/>
            <a:chExt cx="635761" cy="635761"/>
          </a:xfrm>
        </p:grpSpPr>
        <p:sp>
          <p:nvSpPr>
            <p:cNvPr id="103" name="Ellipse 102">
              <a:extLst>
                <a:ext uri="{FF2B5EF4-FFF2-40B4-BE49-F238E27FC236}">
                  <a16:creationId xmlns:a16="http://schemas.microsoft.com/office/drawing/2014/main" id="{8A3210DD-44B8-CA75-5DE5-F841334960E0}"/>
                </a:ext>
              </a:extLst>
            </p:cNvPr>
            <p:cNvSpPr/>
            <p:nvPr/>
          </p:nvSpPr>
          <p:spPr>
            <a:xfrm>
              <a:off x="8432143" y="1173079"/>
              <a:ext cx="635761" cy="635761"/>
            </a:xfrm>
            <a:prstGeom prst="ellipse">
              <a:avLst/>
            </a:prstGeom>
            <a:gradFill flip="none" rotWithShape="1">
              <a:gsLst>
                <a:gs pos="0">
                  <a:srgbClr val="588A58"/>
                </a:gs>
                <a:gs pos="20000">
                  <a:srgbClr val="679656"/>
                </a:gs>
                <a:gs pos="100000">
                  <a:srgbClr val="8BB15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4" name="Groupe 103">
              <a:extLst>
                <a:ext uri="{FF2B5EF4-FFF2-40B4-BE49-F238E27FC236}">
                  <a16:creationId xmlns:a16="http://schemas.microsoft.com/office/drawing/2014/main" id="{E4D2D6E8-F261-CBF2-3CE8-2AA53BF27733}"/>
                </a:ext>
              </a:extLst>
            </p:cNvPr>
            <p:cNvGrpSpPr/>
            <p:nvPr/>
          </p:nvGrpSpPr>
          <p:grpSpPr>
            <a:xfrm>
              <a:off x="8631171" y="1368985"/>
              <a:ext cx="257284" cy="250764"/>
              <a:chOff x="8631171" y="1368985"/>
              <a:chExt cx="257284" cy="250764"/>
            </a:xfrm>
          </p:grpSpPr>
          <p:cxnSp>
            <p:nvCxnSpPr>
              <p:cNvPr id="105" name="Connecteur droit avec flèche 104">
                <a:extLst>
                  <a:ext uri="{FF2B5EF4-FFF2-40B4-BE49-F238E27FC236}">
                    <a16:creationId xmlns:a16="http://schemas.microsoft.com/office/drawing/2014/main" id="{82B13E85-A7B8-C9F6-0AAB-323BFF8A3AB4}"/>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7B4D1CD6-3E8F-3EFE-DF92-A32C95FCC352}"/>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339A7398-24A3-0071-79E6-EF58B4E26B19}"/>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6893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42854F4-BD79-AB70-6C44-D5E888466D1B}"/>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5" name="Espace réservé du texte 4">
            <a:extLst>
              <a:ext uri="{FF2B5EF4-FFF2-40B4-BE49-F238E27FC236}">
                <a16:creationId xmlns:a16="http://schemas.microsoft.com/office/drawing/2014/main" id="{5C1A058B-A343-6EB2-5C51-9544DE05D43A}"/>
              </a:ext>
            </a:extLst>
          </p:cNvPr>
          <p:cNvSpPr>
            <a:spLocks noGrp="1"/>
          </p:cNvSpPr>
          <p:nvPr>
            <p:ph type="body" sz="quarter" idx="10"/>
          </p:nvPr>
        </p:nvSpPr>
        <p:spPr/>
        <p:txBody>
          <a:bodyPr/>
          <a:lstStyle/>
          <a:p>
            <a:r>
              <a:rPr lang="fr-FR" dirty="0"/>
              <a:t>Centre-</a:t>
            </a:r>
            <a:br>
              <a:rPr lang="fr-FR" dirty="0"/>
            </a:br>
            <a:r>
              <a:rPr lang="fr-FR" dirty="0"/>
              <a:t>Val de Loire</a:t>
            </a:r>
          </a:p>
        </p:txBody>
      </p:sp>
      <p:sp>
        <p:nvSpPr>
          <p:cNvPr id="7" name="Espace réservé du texte 6">
            <a:extLst>
              <a:ext uri="{FF2B5EF4-FFF2-40B4-BE49-F238E27FC236}">
                <a16:creationId xmlns:a16="http://schemas.microsoft.com/office/drawing/2014/main" id="{9664D325-405A-8DB6-6630-354DA4D327C3}"/>
              </a:ext>
            </a:extLst>
          </p:cNvPr>
          <p:cNvSpPr>
            <a:spLocks noGrp="1"/>
          </p:cNvSpPr>
          <p:nvPr>
            <p:ph type="body" sz="quarter" idx="12"/>
          </p:nvPr>
        </p:nvSpPr>
        <p:spPr>
          <a:xfrm>
            <a:off x="2106170" y="4739723"/>
            <a:ext cx="1628509" cy="1140143"/>
          </a:xfrm>
        </p:spPr>
        <p:txBody>
          <a:bodyPr/>
          <a:lstStyle/>
          <a:p>
            <a:r>
              <a:rPr lang="fr-FR" dirty="0"/>
              <a:t>+10</a:t>
            </a:r>
          </a:p>
          <a:p>
            <a:pPr lvl="1"/>
            <a:r>
              <a:rPr lang="fr-FR" dirty="0"/>
              <a:t>points</a:t>
            </a:r>
          </a:p>
        </p:txBody>
      </p:sp>
      <p:sp>
        <p:nvSpPr>
          <p:cNvPr id="8" name="Espace réservé du texte 7">
            <a:extLst>
              <a:ext uri="{FF2B5EF4-FFF2-40B4-BE49-F238E27FC236}">
                <a16:creationId xmlns:a16="http://schemas.microsoft.com/office/drawing/2014/main" id="{CCC3D0AD-624A-2583-B8C6-62E5E8509034}"/>
              </a:ext>
            </a:extLst>
          </p:cNvPr>
          <p:cNvSpPr>
            <a:spLocks noGrp="1"/>
          </p:cNvSpPr>
          <p:nvPr>
            <p:ph type="body" sz="quarter" idx="13"/>
          </p:nvPr>
        </p:nvSpPr>
        <p:spPr>
          <a:xfrm>
            <a:off x="2106170" y="5917738"/>
            <a:ext cx="1902911" cy="110800"/>
          </a:xfrm>
        </p:spPr>
        <p:txBody>
          <a:bodyPr/>
          <a:lstStyle/>
          <a:p>
            <a:r>
              <a:rPr lang="fr-FR" dirty="0"/>
              <a:t>Par rapport à Q1 2024</a:t>
            </a:r>
          </a:p>
        </p:txBody>
      </p:sp>
      <p:sp>
        <p:nvSpPr>
          <p:cNvPr id="9" name="Espace réservé du texte 8">
            <a:extLst>
              <a:ext uri="{FF2B5EF4-FFF2-40B4-BE49-F238E27FC236}">
                <a16:creationId xmlns:a16="http://schemas.microsoft.com/office/drawing/2014/main" id="{AA482D75-2306-C7F6-8B36-787701B9ABAE}"/>
              </a:ext>
            </a:extLst>
          </p:cNvPr>
          <p:cNvSpPr>
            <a:spLocks noGrp="1"/>
          </p:cNvSpPr>
          <p:nvPr>
            <p:ph type="body" sz="quarter" idx="14"/>
          </p:nvPr>
        </p:nvSpPr>
        <p:spPr/>
        <p:txBody>
          <a:bodyPr/>
          <a:lstStyle/>
          <a:p>
            <a:r>
              <a:rPr lang="fr-FR" dirty="0"/>
              <a:t>Corse</a:t>
            </a:r>
          </a:p>
        </p:txBody>
      </p:sp>
      <p:sp>
        <p:nvSpPr>
          <p:cNvPr id="11" name="Espace réservé du texte 10">
            <a:extLst>
              <a:ext uri="{FF2B5EF4-FFF2-40B4-BE49-F238E27FC236}">
                <a16:creationId xmlns:a16="http://schemas.microsoft.com/office/drawing/2014/main" id="{731C783B-7C65-DF03-0017-8F6D36B78894}"/>
              </a:ext>
            </a:extLst>
          </p:cNvPr>
          <p:cNvSpPr>
            <a:spLocks noGrp="1"/>
          </p:cNvSpPr>
          <p:nvPr>
            <p:ph type="body" sz="quarter" idx="16"/>
          </p:nvPr>
        </p:nvSpPr>
        <p:spPr>
          <a:xfrm>
            <a:off x="5761838" y="4739723"/>
            <a:ext cx="2010250" cy="1140143"/>
          </a:xfrm>
        </p:spPr>
        <p:txBody>
          <a:bodyPr/>
          <a:lstStyle/>
          <a:p>
            <a:r>
              <a:rPr lang="fr-FR" dirty="0"/>
              <a:t>-22</a:t>
            </a:r>
          </a:p>
          <a:p>
            <a:pPr lvl="1"/>
            <a:r>
              <a:rPr lang="fr-FR" dirty="0"/>
              <a:t>points</a:t>
            </a:r>
          </a:p>
        </p:txBody>
      </p:sp>
      <p:sp>
        <p:nvSpPr>
          <p:cNvPr id="12" name="Espace réservé du texte 11">
            <a:extLst>
              <a:ext uri="{FF2B5EF4-FFF2-40B4-BE49-F238E27FC236}">
                <a16:creationId xmlns:a16="http://schemas.microsoft.com/office/drawing/2014/main" id="{1318DE5D-786C-8008-88DA-6E58117643F4}"/>
              </a:ext>
            </a:extLst>
          </p:cNvPr>
          <p:cNvSpPr>
            <a:spLocks noGrp="1"/>
          </p:cNvSpPr>
          <p:nvPr>
            <p:ph type="body" sz="quarter" idx="17"/>
          </p:nvPr>
        </p:nvSpPr>
        <p:spPr>
          <a:xfrm>
            <a:off x="5761838" y="5917738"/>
            <a:ext cx="1902911" cy="110800"/>
          </a:xfrm>
        </p:spPr>
        <p:txBody>
          <a:bodyPr/>
          <a:lstStyle/>
          <a:p>
            <a:r>
              <a:rPr lang="fr-FR" dirty="0"/>
              <a:t>Par rapport à Q1 2024</a:t>
            </a:r>
          </a:p>
        </p:txBody>
      </p:sp>
      <p:sp>
        <p:nvSpPr>
          <p:cNvPr id="13" name="Espace réservé du texte 12">
            <a:extLst>
              <a:ext uri="{FF2B5EF4-FFF2-40B4-BE49-F238E27FC236}">
                <a16:creationId xmlns:a16="http://schemas.microsoft.com/office/drawing/2014/main" id="{8ED71ABD-DEEE-F539-6831-6743247788FE}"/>
              </a:ext>
            </a:extLst>
          </p:cNvPr>
          <p:cNvSpPr>
            <a:spLocks noGrp="1"/>
          </p:cNvSpPr>
          <p:nvPr>
            <p:ph type="body" sz="quarter" idx="18"/>
          </p:nvPr>
        </p:nvSpPr>
        <p:spPr/>
        <p:txBody>
          <a:bodyPr/>
          <a:lstStyle/>
          <a:p>
            <a:r>
              <a:rPr lang="fr-FR" dirty="0"/>
              <a:t>Grand Est</a:t>
            </a:r>
          </a:p>
        </p:txBody>
      </p:sp>
      <p:sp>
        <p:nvSpPr>
          <p:cNvPr id="15" name="Espace réservé du texte 14">
            <a:extLst>
              <a:ext uri="{FF2B5EF4-FFF2-40B4-BE49-F238E27FC236}">
                <a16:creationId xmlns:a16="http://schemas.microsoft.com/office/drawing/2014/main" id="{45003820-B46F-F90C-CA72-B23CFEDDFEEB}"/>
              </a:ext>
            </a:extLst>
          </p:cNvPr>
          <p:cNvSpPr>
            <a:spLocks noGrp="1"/>
          </p:cNvSpPr>
          <p:nvPr>
            <p:ph type="body" sz="quarter" idx="20"/>
          </p:nvPr>
        </p:nvSpPr>
        <p:spPr>
          <a:xfrm>
            <a:off x="9417505" y="4739723"/>
            <a:ext cx="1628509" cy="1140143"/>
          </a:xfrm>
        </p:spPr>
        <p:txBody>
          <a:bodyPr/>
          <a:lstStyle/>
          <a:p>
            <a:r>
              <a:rPr lang="fr-FR" dirty="0">
                <a:solidFill>
                  <a:schemeClr val="accent2"/>
                </a:solidFill>
              </a:rPr>
              <a:t>+4</a:t>
            </a:r>
          </a:p>
          <a:p>
            <a:pPr lvl="1"/>
            <a:r>
              <a:rPr lang="fr-FR" dirty="0">
                <a:solidFill>
                  <a:schemeClr val="accent2"/>
                </a:solidFill>
              </a:rPr>
              <a:t>points</a:t>
            </a:r>
          </a:p>
        </p:txBody>
      </p:sp>
      <p:sp>
        <p:nvSpPr>
          <p:cNvPr id="16" name="Espace réservé du texte 15">
            <a:extLst>
              <a:ext uri="{FF2B5EF4-FFF2-40B4-BE49-F238E27FC236}">
                <a16:creationId xmlns:a16="http://schemas.microsoft.com/office/drawing/2014/main" id="{E487D645-9D0D-EA1E-C820-B4E21E8A9CA5}"/>
              </a:ext>
            </a:extLst>
          </p:cNvPr>
          <p:cNvSpPr>
            <a:spLocks noGrp="1"/>
          </p:cNvSpPr>
          <p:nvPr>
            <p:ph type="body" sz="quarter" idx="21"/>
          </p:nvPr>
        </p:nvSpPr>
        <p:spPr>
          <a:xfrm>
            <a:off x="9417505" y="5917738"/>
            <a:ext cx="1902911" cy="110800"/>
          </a:xfrm>
        </p:spPr>
        <p:txBody>
          <a:bodyPr/>
          <a:lstStyle/>
          <a:p>
            <a:r>
              <a:rPr lang="fr-FR" dirty="0">
                <a:solidFill>
                  <a:schemeClr val="accent2"/>
                </a:solidFill>
              </a:rPr>
              <a:t>Par rapport à Q1 2024</a:t>
            </a:r>
          </a:p>
        </p:txBody>
      </p:sp>
      <p:graphicFrame>
        <p:nvGraphicFramePr>
          <p:cNvPr id="18" name="Espace réservé du graphique 12">
            <a:extLst>
              <a:ext uri="{FF2B5EF4-FFF2-40B4-BE49-F238E27FC236}">
                <a16:creationId xmlns:a16="http://schemas.microsoft.com/office/drawing/2014/main" id="{D380456D-4B9F-A6F9-B7AA-CD6379127ABC}"/>
              </a:ext>
            </a:extLst>
          </p:cNvPr>
          <p:cNvGraphicFramePr>
            <a:graphicFrameLocks/>
          </p:cNvGraphicFramePr>
          <p:nvPr>
            <p:extLst>
              <p:ext uri="{D42A27DB-BD31-4B8C-83A1-F6EECF244321}">
                <p14:modId xmlns:p14="http://schemas.microsoft.com/office/powerpoint/2010/main" val="506232511"/>
              </p:ext>
            </p:extLst>
          </p:nvPr>
        </p:nvGraphicFramePr>
        <p:xfrm>
          <a:off x="561791" y="2629968"/>
          <a:ext cx="3795423" cy="1041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Espace réservé du graphique 12">
            <a:extLst>
              <a:ext uri="{FF2B5EF4-FFF2-40B4-BE49-F238E27FC236}">
                <a16:creationId xmlns:a16="http://schemas.microsoft.com/office/drawing/2014/main" id="{07FBDBF8-CCCA-B55E-85C5-7F8B24D81925}"/>
              </a:ext>
            </a:extLst>
          </p:cNvPr>
          <p:cNvGraphicFramePr>
            <a:graphicFrameLocks/>
          </p:cNvGraphicFramePr>
          <p:nvPr>
            <p:extLst>
              <p:ext uri="{D42A27DB-BD31-4B8C-83A1-F6EECF244321}">
                <p14:modId xmlns:p14="http://schemas.microsoft.com/office/powerpoint/2010/main" val="1747238606"/>
              </p:ext>
            </p:extLst>
          </p:nvPr>
        </p:nvGraphicFramePr>
        <p:xfrm>
          <a:off x="4250419" y="2384962"/>
          <a:ext cx="3795423" cy="1976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Espace réservé du graphique 12">
            <a:extLst>
              <a:ext uri="{FF2B5EF4-FFF2-40B4-BE49-F238E27FC236}">
                <a16:creationId xmlns:a16="http://schemas.microsoft.com/office/drawing/2014/main" id="{7A7A5C8C-9F03-7A77-2D26-8CC29BB28B20}"/>
              </a:ext>
            </a:extLst>
          </p:cNvPr>
          <p:cNvGraphicFramePr>
            <a:graphicFrameLocks/>
          </p:cNvGraphicFramePr>
          <p:nvPr>
            <p:extLst>
              <p:ext uri="{D42A27DB-BD31-4B8C-83A1-F6EECF244321}">
                <p14:modId xmlns:p14="http://schemas.microsoft.com/office/powerpoint/2010/main" val="2441277564"/>
              </p:ext>
            </p:extLst>
          </p:nvPr>
        </p:nvGraphicFramePr>
        <p:xfrm>
          <a:off x="7853199" y="2629968"/>
          <a:ext cx="3795423" cy="1041166"/>
        </p:xfrm>
        <a:graphic>
          <a:graphicData uri="http://schemas.openxmlformats.org/drawingml/2006/chart">
            <c:chart xmlns:c="http://schemas.openxmlformats.org/drawingml/2006/chart" xmlns:r="http://schemas.openxmlformats.org/officeDocument/2006/relationships" r:id="rId5"/>
          </a:graphicData>
        </a:graphic>
      </p:graphicFrame>
      <p:grpSp>
        <p:nvGrpSpPr>
          <p:cNvPr id="53" name="Groupe 52">
            <a:extLst>
              <a:ext uri="{FF2B5EF4-FFF2-40B4-BE49-F238E27FC236}">
                <a16:creationId xmlns:a16="http://schemas.microsoft.com/office/drawing/2014/main" id="{E546EB28-F859-DF39-2DEE-BB1B5B3DF541}"/>
              </a:ext>
            </a:extLst>
          </p:cNvPr>
          <p:cNvGrpSpPr/>
          <p:nvPr/>
        </p:nvGrpSpPr>
        <p:grpSpPr>
          <a:xfrm>
            <a:off x="4970233" y="4904103"/>
            <a:ext cx="635761" cy="635761"/>
            <a:chOff x="8432143" y="1173079"/>
            <a:chExt cx="635761" cy="635761"/>
          </a:xfrm>
        </p:grpSpPr>
        <p:sp>
          <p:nvSpPr>
            <p:cNvPr id="54" name="Ellipse 53">
              <a:extLst>
                <a:ext uri="{FF2B5EF4-FFF2-40B4-BE49-F238E27FC236}">
                  <a16:creationId xmlns:a16="http://schemas.microsoft.com/office/drawing/2014/main" id="{C218D994-037F-8C6C-759B-32885BB82320}"/>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5" name="Groupe 54">
              <a:extLst>
                <a:ext uri="{FF2B5EF4-FFF2-40B4-BE49-F238E27FC236}">
                  <a16:creationId xmlns:a16="http://schemas.microsoft.com/office/drawing/2014/main" id="{64F20E13-2F6C-FECF-F5FD-7FB7ECC5EF5F}"/>
                </a:ext>
              </a:extLst>
            </p:cNvPr>
            <p:cNvGrpSpPr/>
            <p:nvPr/>
          </p:nvGrpSpPr>
          <p:grpSpPr>
            <a:xfrm>
              <a:off x="8631171" y="1368985"/>
              <a:ext cx="257284" cy="250764"/>
              <a:chOff x="8631171" y="1368985"/>
              <a:chExt cx="257284" cy="250764"/>
            </a:xfrm>
          </p:grpSpPr>
          <p:cxnSp>
            <p:nvCxnSpPr>
              <p:cNvPr id="56" name="Connecteur droit avec flèche 55">
                <a:extLst>
                  <a:ext uri="{FF2B5EF4-FFF2-40B4-BE49-F238E27FC236}">
                    <a16:creationId xmlns:a16="http://schemas.microsoft.com/office/drawing/2014/main" id="{95105EDA-7C29-08EE-ADE0-324B04551B67}"/>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CCDC14B0-82C2-050B-BBEF-C7A4A0B90539}"/>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5D597F25-1887-8A80-64F6-66A712163BED}"/>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6" name="Graphique 5">
            <a:extLst>
              <a:ext uri="{FF2B5EF4-FFF2-40B4-BE49-F238E27FC236}">
                <a16:creationId xmlns:a16="http://schemas.microsoft.com/office/drawing/2014/main" id="{9D4CC4CB-98FF-A64B-A75C-A0EF85DCA4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6469" y="718662"/>
            <a:ext cx="1566014" cy="1666301"/>
          </a:xfrm>
          <a:prstGeom prst="rect">
            <a:avLst/>
          </a:prstGeom>
        </p:spPr>
      </p:pic>
      <p:pic>
        <p:nvPicPr>
          <p:cNvPr id="83" name="Graphique 82">
            <a:extLst>
              <a:ext uri="{FF2B5EF4-FFF2-40B4-BE49-F238E27FC236}">
                <a16:creationId xmlns:a16="http://schemas.microsoft.com/office/drawing/2014/main" id="{8F088071-8F63-32B0-2048-33D993A7C1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10736" y="715789"/>
            <a:ext cx="1568714" cy="1669173"/>
          </a:xfrm>
          <a:prstGeom prst="rect">
            <a:avLst/>
          </a:prstGeom>
        </p:spPr>
      </p:pic>
      <p:pic>
        <p:nvPicPr>
          <p:cNvPr id="86" name="Graphique 85">
            <a:extLst>
              <a:ext uri="{FF2B5EF4-FFF2-40B4-BE49-F238E27FC236}">
                <a16:creationId xmlns:a16="http://schemas.microsoft.com/office/drawing/2014/main" id="{0941B6BA-8CBB-4FE0-CECF-D4C2494FDA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8627" y="707368"/>
            <a:ext cx="1576627" cy="1677594"/>
          </a:xfrm>
          <a:prstGeom prst="rect">
            <a:avLst/>
          </a:prstGeom>
        </p:spPr>
      </p:pic>
      <p:grpSp>
        <p:nvGrpSpPr>
          <p:cNvPr id="69" name="Groupe 68">
            <a:extLst>
              <a:ext uri="{FF2B5EF4-FFF2-40B4-BE49-F238E27FC236}">
                <a16:creationId xmlns:a16="http://schemas.microsoft.com/office/drawing/2014/main" id="{3C08AEC7-1F62-DBFB-2D43-9D58C7BF744D}"/>
              </a:ext>
            </a:extLst>
          </p:cNvPr>
          <p:cNvGrpSpPr/>
          <p:nvPr/>
        </p:nvGrpSpPr>
        <p:grpSpPr>
          <a:xfrm>
            <a:off x="945466" y="3696345"/>
            <a:ext cx="2960404" cy="463182"/>
            <a:chOff x="3813053" y="5169844"/>
            <a:chExt cx="4559907" cy="661729"/>
          </a:xfrm>
        </p:grpSpPr>
        <p:sp>
          <p:nvSpPr>
            <p:cNvPr id="70" name="Espace réservé du texte 9">
              <a:extLst>
                <a:ext uri="{FF2B5EF4-FFF2-40B4-BE49-F238E27FC236}">
                  <a16:creationId xmlns:a16="http://schemas.microsoft.com/office/drawing/2014/main" id="{39FFC37F-BC26-853D-B929-EED76F68E112}"/>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71" name="Espace réservé du texte 9">
              <a:extLst>
                <a:ext uri="{FF2B5EF4-FFF2-40B4-BE49-F238E27FC236}">
                  <a16:creationId xmlns:a16="http://schemas.microsoft.com/office/drawing/2014/main" id="{FEE60BB5-AA3D-08F1-2FBE-E0507CEA97F0}"/>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72" name="Connecteur droit 71">
              <a:extLst>
                <a:ext uri="{FF2B5EF4-FFF2-40B4-BE49-F238E27FC236}">
                  <a16:creationId xmlns:a16="http://schemas.microsoft.com/office/drawing/2014/main" id="{92FEE568-430A-85B4-D1DE-DC37779AE1C9}"/>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3" name="Espace réservé du texte 9">
              <a:extLst>
                <a:ext uri="{FF2B5EF4-FFF2-40B4-BE49-F238E27FC236}">
                  <a16:creationId xmlns:a16="http://schemas.microsoft.com/office/drawing/2014/main" id="{A6B8A8FF-D77B-33E0-C08A-4603AD4F1DAD}"/>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74" name="Espace réservé du texte 9">
              <a:extLst>
                <a:ext uri="{FF2B5EF4-FFF2-40B4-BE49-F238E27FC236}">
                  <a16:creationId xmlns:a16="http://schemas.microsoft.com/office/drawing/2014/main" id="{3EE146A8-B5B2-FD88-27C1-E3E4849B800D}"/>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81" name="Espace réservé du texte 9">
              <a:extLst>
                <a:ext uri="{FF2B5EF4-FFF2-40B4-BE49-F238E27FC236}">
                  <a16:creationId xmlns:a16="http://schemas.microsoft.com/office/drawing/2014/main" id="{6F559D2C-E466-81AF-A222-A5EA657F24AE}"/>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82" name="Espace réservé du texte 9">
              <a:extLst>
                <a:ext uri="{FF2B5EF4-FFF2-40B4-BE49-F238E27FC236}">
                  <a16:creationId xmlns:a16="http://schemas.microsoft.com/office/drawing/2014/main" id="{460C6F9A-8C72-A4B1-040A-AF474438C38C}"/>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84" name="Connecteur droit 83">
              <a:extLst>
                <a:ext uri="{FF2B5EF4-FFF2-40B4-BE49-F238E27FC236}">
                  <a16:creationId xmlns:a16="http://schemas.microsoft.com/office/drawing/2014/main" id="{0960440E-2D7C-1514-03EA-78EAE83AD5A8}"/>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Espace réservé du texte 9">
              <a:extLst>
                <a:ext uri="{FF2B5EF4-FFF2-40B4-BE49-F238E27FC236}">
                  <a16:creationId xmlns:a16="http://schemas.microsoft.com/office/drawing/2014/main" id="{C054B1AD-860E-8D5F-0050-76D834C7B7D3}"/>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87" name="Groupe 86">
            <a:extLst>
              <a:ext uri="{FF2B5EF4-FFF2-40B4-BE49-F238E27FC236}">
                <a16:creationId xmlns:a16="http://schemas.microsoft.com/office/drawing/2014/main" id="{E91F4990-30D3-43B9-29FD-A30EE2BB9E5D}"/>
              </a:ext>
            </a:extLst>
          </p:cNvPr>
          <p:cNvGrpSpPr/>
          <p:nvPr/>
        </p:nvGrpSpPr>
        <p:grpSpPr>
          <a:xfrm>
            <a:off x="4639888" y="3696345"/>
            <a:ext cx="2960404" cy="463182"/>
            <a:chOff x="3813053" y="5169844"/>
            <a:chExt cx="4559907" cy="661729"/>
          </a:xfrm>
        </p:grpSpPr>
        <p:sp>
          <p:nvSpPr>
            <p:cNvPr id="88" name="Espace réservé du texte 9">
              <a:extLst>
                <a:ext uri="{FF2B5EF4-FFF2-40B4-BE49-F238E27FC236}">
                  <a16:creationId xmlns:a16="http://schemas.microsoft.com/office/drawing/2014/main" id="{6293A13F-5F6E-B356-01E8-3452A3CA556C}"/>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89" name="Espace réservé du texte 9">
              <a:extLst>
                <a:ext uri="{FF2B5EF4-FFF2-40B4-BE49-F238E27FC236}">
                  <a16:creationId xmlns:a16="http://schemas.microsoft.com/office/drawing/2014/main" id="{C54DF513-16C2-2AD6-E57A-5E0BF8F0D3D0}"/>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90" name="Connecteur droit 89">
              <a:extLst>
                <a:ext uri="{FF2B5EF4-FFF2-40B4-BE49-F238E27FC236}">
                  <a16:creationId xmlns:a16="http://schemas.microsoft.com/office/drawing/2014/main" id="{812107E5-6228-DB01-732D-D34E9A73E4C2}"/>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1" name="Espace réservé du texte 9">
              <a:extLst>
                <a:ext uri="{FF2B5EF4-FFF2-40B4-BE49-F238E27FC236}">
                  <a16:creationId xmlns:a16="http://schemas.microsoft.com/office/drawing/2014/main" id="{4081E148-E742-5BB8-AADF-001974334F15}"/>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92" name="Espace réservé du texte 9">
              <a:extLst>
                <a:ext uri="{FF2B5EF4-FFF2-40B4-BE49-F238E27FC236}">
                  <a16:creationId xmlns:a16="http://schemas.microsoft.com/office/drawing/2014/main" id="{BBCA9EAF-7159-533C-5FC5-B11F0CEB4DA1}"/>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93" name="Espace réservé du texte 9">
              <a:extLst>
                <a:ext uri="{FF2B5EF4-FFF2-40B4-BE49-F238E27FC236}">
                  <a16:creationId xmlns:a16="http://schemas.microsoft.com/office/drawing/2014/main" id="{61CB8C5F-89DD-C3BC-C7BD-4F30E0296F4D}"/>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94" name="Espace réservé du texte 9">
              <a:extLst>
                <a:ext uri="{FF2B5EF4-FFF2-40B4-BE49-F238E27FC236}">
                  <a16:creationId xmlns:a16="http://schemas.microsoft.com/office/drawing/2014/main" id="{39CFF220-4699-E648-A700-112A6564CACC}"/>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95" name="Connecteur droit 94">
              <a:extLst>
                <a:ext uri="{FF2B5EF4-FFF2-40B4-BE49-F238E27FC236}">
                  <a16:creationId xmlns:a16="http://schemas.microsoft.com/office/drawing/2014/main" id="{750D6903-E8DF-776B-14C0-F5B2E6F3CED8}"/>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Espace réservé du texte 9">
              <a:extLst>
                <a:ext uri="{FF2B5EF4-FFF2-40B4-BE49-F238E27FC236}">
                  <a16:creationId xmlns:a16="http://schemas.microsoft.com/office/drawing/2014/main" id="{DC847057-6410-E8D2-3FBC-E9FF8DBEFFFB}"/>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97" name="Groupe 96">
            <a:extLst>
              <a:ext uri="{FF2B5EF4-FFF2-40B4-BE49-F238E27FC236}">
                <a16:creationId xmlns:a16="http://schemas.microsoft.com/office/drawing/2014/main" id="{97D7C576-C73E-5FF3-801F-F7E193D4342B}"/>
              </a:ext>
            </a:extLst>
          </p:cNvPr>
          <p:cNvGrpSpPr/>
          <p:nvPr/>
        </p:nvGrpSpPr>
        <p:grpSpPr>
          <a:xfrm>
            <a:off x="8229982" y="3696345"/>
            <a:ext cx="2960404" cy="463182"/>
            <a:chOff x="3813053" y="5169844"/>
            <a:chExt cx="4559907" cy="661729"/>
          </a:xfrm>
        </p:grpSpPr>
        <p:sp>
          <p:nvSpPr>
            <p:cNvPr id="98" name="Espace réservé du texte 9">
              <a:extLst>
                <a:ext uri="{FF2B5EF4-FFF2-40B4-BE49-F238E27FC236}">
                  <a16:creationId xmlns:a16="http://schemas.microsoft.com/office/drawing/2014/main" id="{E4E468DF-09D9-0DF4-20BE-860E1E1E0838}"/>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99" name="Espace réservé du texte 9">
              <a:extLst>
                <a:ext uri="{FF2B5EF4-FFF2-40B4-BE49-F238E27FC236}">
                  <a16:creationId xmlns:a16="http://schemas.microsoft.com/office/drawing/2014/main" id="{90382E2F-9930-F40B-6713-F92379EDC5D4}"/>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100" name="Connecteur droit 99">
              <a:extLst>
                <a:ext uri="{FF2B5EF4-FFF2-40B4-BE49-F238E27FC236}">
                  <a16:creationId xmlns:a16="http://schemas.microsoft.com/office/drawing/2014/main" id="{A75E8536-B589-74A3-18BB-86582E809145}"/>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Espace réservé du texte 9">
              <a:extLst>
                <a:ext uri="{FF2B5EF4-FFF2-40B4-BE49-F238E27FC236}">
                  <a16:creationId xmlns:a16="http://schemas.microsoft.com/office/drawing/2014/main" id="{A73591F5-DADE-6F76-A97E-3B95A53ECA5D}"/>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102" name="Espace réservé du texte 9">
              <a:extLst>
                <a:ext uri="{FF2B5EF4-FFF2-40B4-BE49-F238E27FC236}">
                  <a16:creationId xmlns:a16="http://schemas.microsoft.com/office/drawing/2014/main" id="{20E6E3BC-2675-ED64-4234-46267FA832D5}"/>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103" name="Espace réservé du texte 9">
              <a:extLst>
                <a:ext uri="{FF2B5EF4-FFF2-40B4-BE49-F238E27FC236}">
                  <a16:creationId xmlns:a16="http://schemas.microsoft.com/office/drawing/2014/main" id="{21EE3E9C-F3EC-376A-A4AA-CCD373336266}"/>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104" name="Espace réservé du texte 9">
              <a:extLst>
                <a:ext uri="{FF2B5EF4-FFF2-40B4-BE49-F238E27FC236}">
                  <a16:creationId xmlns:a16="http://schemas.microsoft.com/office/drawing/2014/main" id="{03CCE3BD-F25E-870A-9632-604F9ED42B22}"/>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105" name="Connecteur droit 104">
              <a:extLst>
                <a:ext uri="{FF2B5EF4-FFF2-40B4-BE49-F238E27FC236}">
                  <a16:creationId xmlns:a16="http://schemas.microsoft.com/office/drawing/2014/main" id="{8CE7C920-BF7A-0F13-1FD4-05F63435E670}"/>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6" name="Espace réservé du texte 9">
              <a:extLst>
                <a:ext uri="{FF2B5EF4-FFF2-40B4-BE49-F238E27FC236}">
                  <a16:creationId xmlns:a16="http://schemas.microsoft.com/office/drawing/2014/main" id="{75FCFAC1-8299-E0B6-98BC-0AE283942506}"/>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107" name="Groupe 106">
            <a:extLst>
              <a:ext uri="{FF2B5EF4-FFF2-40B4-BE49-F238E27FC236}">
                <a16:creationId xmlns:a16="http://schemas.microsoft.com/office/drawing/2014/main" id="{4734176A-191B-D95B-7D65-9FE12AB605E4}"/>
              </a:ext>
            </a:extLst>
          </p:cNvPr>
          <p:cNvGrpSpPr/>
          <p:nvPr/>
        </p:nvGrpSpPr>
        <p:grpSpPr>
          <a:xfrm rot="16200000">
            <a:off x="8658518" y="4904103"/>
            <a:ext cx="635761" cy="635761"/>
            <a:chOff x="8432143" y="1173079"/>
            <a:chExt cx="635761" cy="635761"/>
          </a:xfrm>
        </p:grpSpPr>
        <p:sp>
          <p:nvSpPr>
            <p:cNvPr id="108" name="Ellipse 107">
              <a:extLst>
                <a:ext uri="{FF2B5EF4-FFF2-40B4-BE49-F238E27FC236}">
                  <a16:creationId xmlns:a16="http://schemas.microsoft.com/office/drawing/2014/main" id="{12D776D5-A020-E0FA-5BDE-549C76070D9F}"/>
                </a:ext>
              </a:extLst>
            </p:cNvPr>
            <p:cNvSpPr/>
            <p:nvPr/>
          </p:nvSpPr>
          <p:spPr>
            <a:xfrm>
              <a:off x="8432143" y="1173079"/>
              <a:ext cx="635761" cy="635761"/>
            </a:xfrm>
            <a:prstGeom prst="ellipse">
              <a:avLst/>
            </a:prstGeom>
            <a:gradFill flip="none" rotWithShape="1">
              <a:gsLst>
                <a:gs pos="0">
                  <a:srgbClr val="588A58"/>
                </a:gs>
                <a:gs pos="20000">
                  <a:srgbClr val="679656"/>
                </a:gs>
                <a:gs pos="100000">
                  <a:srgbClr val="8BB15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9" name="Groupe 108">
              <a:extLst>
                <a:ext uri="{FF2B5EF4-FFF2-40B4-BE49-F238E27FC236}">
                  <a16:creationId xmlns:a16="http://schemas.microsoft.com/office/drawing/2014/main" id="{1CE631D8-3408-842D-1131-F41D3E82F185}"/>
                </a:ext>
              </a:extLst>
            </p:cNvPr>
            <p:cNvGrpSpPr/>
            <p:nvPr/>
          </p:nvGrpSpPr>
          <p:grpSpPr>
            <a:xfrm>
              <a:off x="8631171" y="1368985"/>
              <a:ext cx="257284" cy="250764"/>
              <a:chOff x="8631171" y="1368985"/>
              <a:chExt cx="257284" cy="250764"/>
            </a:xfrm>
          </p:grpSpPr>
          <p:cxnSp>
            <p:nvCxnSpPr>
              <p:cNvPr id="110" name="Connecteur droit avec flèche 109">
                <a:extLst>
                  <a:ext uri="{FF2B5EF4-FFF2-40B4-BE49-F238E27FC236}">
                    <a16:creationId xmlns:a16="http://schemas.microsoft.com/office/drawing/2014/main" id="{602A7918-D3EB-A4F1-3A31-D87FD3577D71}"/>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229CCA72-209E-E6C1-BA78-8F7EB5E69660}"/>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A3DA1743-15C2-F31E-C58A-D542C928BFB7}"/>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9" name="Groupe 118">
            <a:extLst>
              <a:ext uri="{FF2B5EF4-FFF2-40B4-BE49-F238E27FC236}">
                <a16:creationId xmlns:a16="http://schemas.microsoft.com/office/drawing/2014/main" id="{FA173E0B-D9B7-235A-D035-3CB2E05C311F}"/>
              </a:ext>
            </a:extLst>
          </p:cNvPr>
          <p:cNvGrpSpPr/>
          <p:nvPr/>
        </p:nvGrpSpPr>
        <p:grpSpPr>
          <a:xfrm rot="16200000">
            <a:off x="1312633" y="4904103"/>
            <a:ext cx="635761" cy="635761"/>
            <a:chOff x="8432143" y="1173079"/>
            <a:chExt cx="635761" cy="635761"/>
          </a:xfrm>
        </p:grpSpPr>
        <p:sp>
          <p:nvSpPr>
            <p:cNvPr id="120" name="Ellipse 119">
              <a:extLst>
                <a:ext uri="{FF2B5EF4-FFF2-40B4-BE49-F238E27FC236}">
                  <a16:creationId xmlns:a16="http://schemas.microsoft.com/office/drawing/2014/main" id="{B27000D8-D8AB-F4C0-0CB8-DD886D31031E}"/>
                </a:ext>
              </a:extLst>
            </p:cNvPr>
            <p:cNvSpPr/>
            <p:nvPr/>
          </p:nvSpPr>
          <p:spPr>
            <a:xfrm>
              <a:off x="8432143" y="1173079"/>
              <a:ext cx="635761" cy="635761"/>
            </a:xfrm>
            <a:prstGeom prst="ellipse">
              <a:avLst/>
            </a:prstGeom>
            <a:gradFill flip="none" rotWithShape="1">
              <a:gsLst>
                <a:gs pos="0">
                  <a:srgbClr val="588A58"/>
                </a:gs>
                <a:gs pos="20000">
                  <a:srgbClr val="679656"/>
                </a:gs>
                <a:gs pos="100000">
                  <a:srgbClr val="8BB15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1" name="Groupe 120">
              <a:extLst>
                <a:ext uri="{FF2B5EF4-FFF2-40B4-BE49-F238E27FC236}">
                  <a16:creationId xmlns:a16="http://schemas.microsoft.com/office/drawing/2014/main" id="{3CBDC0B4-5FAC-7510-BA71-CBC2F688D41E}"/>
                </a:ext>
              </a:extLst>
            </p:cNvPr>
            <p:cNvGrpSpPr/>
            <p:nvPr/>
          </p:nvGrpSpPr>
          <p:grpSpPr>
            <a:xfrm>
              <a:off x="8631171" y="1368985"/>
              <a:ext cx="257284" cy="250764"/>
              <a:chOff x="8631171" y="1368985"/>
              <a:chExt cx="257284" cy="250764"/>
            </a:xfrm>
          </p:grpSpPr>
          <p:cxnSp>
            <p:nvCxnSpPr>
              <p:cNvPr id="122" name="Connecteur droit avec flèche 121">
                <a:extLst>
                  <a:ext uri="{FF2B5EF4-FFF2-40B4-BE49-F238E27FC236}">
                    <a16:creationId xmlns:a16="http://schemas.microsoft.com/office/drawing/2014/main" id="{0D67A9B4-7519-5108-3072-14DB77A3EAC1}"/>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B21A01CB-166B-FDAD-8D7B-275BD7CDCE74}"/>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E4E7E2E6-5401-560C-ADCF-DC46194CA031}"/>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098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42854F4-BD79-AB70-6C44-D5E888466D1B}"/>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5" name="Espace réservé du texte 4">
            <a:extLst>
              <a:ext uri="{FF2B5EF4-FFF2-40B4-BE49-F238E27FC236}">
                <a16:creationId xmlns:a16="http://schemas.microsoft.com/office/drawing/2014/main" id="{5C1A058B-A343-6EB2-5C51-9544DE05D43A}"/>
              </a:ext>
            </a:extLst>
          </p:cNvPr>
          <p:cNvSpPr>
            <a:spLocks noGrp="1"/>
          </p:cNvSpPr>
          <p:nvPr>
            <p:ph type="body" sz="quarter" idx="10"/>
          </p:nvPr>
        </p:nvSpPr>
        <p:spPr/>
        <p:txBody>
          <a:bodyPr/>
          <a:lstStyle/>
          <a:p>
            <a:r>
              <a:rPr lang="fr-FR" dirty="0"/>
              <a:t>Hauts-de-</a:t>
            </a:r>
            <a:br>
              <a:rPr lang="fr-FR" dirty="0"/>
            </a:br>
            <a:r>
              <a:rPr lang="fr-FR" dirty="0"/>
              <a:t>France</a:t>
            </a:r>
          </a:p>
        </p:txBody>
      </p:sp>
      <p:sp>
        <p:nvSpPr>
          <p:cNvPr id="7" name="Espace réservé du texte 6">
            <a:extLst>
              <a:ext uri="{FF2B5EF4-FFF2-40B4-BE49-F238E27FC236}">
                <a16:creationId xmlns:a16="http://schemas.microsoft.com/office/drawing/2014/main" id="{9664D325-405A-8DB6-6630-354DA4D327C3}"/>
              </a:ext>
            </a:extLst>
          </p:cNvPr>
          <p:cNvSpPr>
            <a:spLocks noGrp="1"/>
          </p:cNvSpPr>
          <p:nvPr>
            <p:ph type="body" sz="quarter" idx="12"/>
          </p:nvPr>
        </p:nvSpPr>
        <p:spPr>
          <a:xfrm>
            <a:off x="2106170" y="4739723"/>
            <a:ext cx="1628509" cy="1140143"/>
          </a:xfrm>
        </p:spPr>
        <p:txBody>
          <a:bodyPr/>
          <a:lstStyle/>
          <a:p>
            <a:r>
              <a:rPr lang="fr-FR" dirty="0">
                <a:solidFill>
                  <a:schemeClr val="accent3"/>
                </a:solidFill>
              </a:rPr>
              <a:t>-8</a:t>
            </a:r>
          </a:p>
          <a:p>
            <a:pPr lvl="1"/>
            <a:r>
              <a:rPr lang="fr-FR" dirty="0">
                <a:solidFill>
                  <a:schemeClr val="accent3"/>
                </a:solidFill>
              </a:rPr>
              <a:t>points</a:t>
            </a:r>
          </a:p>
        </p:txBody>
      </p:sp>
      <p:sp>
        <p:nvSpPr>
          <p:cNvPr id="8" name="Espace réservé du texte 7">
            <a:extLst>
              <a:ext uri="{FF2B5EF4-FFF2-40B4-BE49-F238E27FC236}">
                <a16:creationId xmlns:a16="http://schemas.microsoft.com/office/drawing/2014/main" id="{CCC3D0AD-624A-2583-B8C6-62E5E8509034}"/>
              </a:ext>
            </a:extLst>
          </p:cNvPr>
          <p:cNvSpPr>
            <a:spLocks noGrp="1"/>
          </p:cNvSpPr>
          <p:nvPr>
            <p:ph type="body" sz="quarter" idx="13"/>
          </p:nvPr>
        </p:nvSpPr>
        <p:spPr>
          <a:xfrm>
            <a:off x="2106170" y="5917738"/>
            <a:ext cx="1902911" cy="110800"/>
          </a:xfrm>
        </p:spPr>
        <p:txBody>
          <a:bodyPr/>
          <a:lstStyle/>
          <a:p>
            <a:r>
              <a:rPr lang="fr-FR" dirty="0">
                <a:solidFill>
                  <a:schemeClr val="accent3"/>
                </a:solidFill>
              </a:rPr>
              <a:t>Par rapport à Q1 2024</a:t>
            </a:r>
          </a:p>
        </p:txBody>
      </p:sp>
      <p:sp>
        <p:nvSpPr>
          <p:cNvPr id="9" name="Espace réservé du texte 8">
            <a:extLst>
              <a:ext uri="{FF2B5EF4-FFF2-40B4-BE49-F238E27FC236}">
                <a16:creationId xmlns:a16="http://schemas.microsoft.com/office/drawing/2014/main" id="{AA482D75-2306-C7F6-8B36-787701B9ABAE}"/>
              </a:ext>
            </a:extLst>
          </p:cNvPr>
          <p:cNvSpPr>
            <a:spLocks noGrp="1"/>
          </p:cNvSpPr>
          <p:nvPr>
            <p:ph type="body" sz="quarter" idx="14"/>
          </p:nvPr>
        </p:nvSpPr>
        <p:spPr/>
        <p:txBody>
          <a:bodyPr/>
          <a:lstStyle/>
          <a:p>
            <a:r>
              <a:rPr lang="fr-FR" dirty="0"/>
              <a:t>Normandie</a:t>
            </a:r>
          </a:p>
        </p:txBody>
      </p:sp>
      <p:sp>
        <p:nvSpPr>
          <p:cNvPr id="11" name="Espace réservé du texte 10">
            <a:extLst>
              <a:ext uri="{FF2B5EF4-FFF2-40B4-BE49-F238E27FC236}">
                <a16:creationId xmlns:a16="http://schemas.microsoft.com/office/drawing/2014/main" id="{731C783B-7C65-DF03-0017-8F6D36B78894}"/>
              </a:ext>
            </a:extLst>
          </p:cNvPr>
          <p:cNvSpPr>
            <a:spLocks noGrp="1"/>
          </p:cNvSpPr>
          <p:nvPr>
            <p:ph type="body" sz="quarter" idx="16"/>
          </p:nvPr>
        </p:nvSpPr>
        <p:spPr>
          <a:xfrm>
            <a:off x="5761838" y="4739723"/>
            <a:ext cx="1628509" cy="1140143"/>
          </a:xfrm>
        </p:spPr>
        <p:txBody>
          <a:bodyPr/>
          <a:lstStyle/>
          <a:p>
            <a:r>
              <a:rPr lang="fr-FR" dirty="0">
                <a:solidFill>
                  <a:schemeClr val="accent2"/>
                </a:solidFill>
              </a:rPr>
              <a:t>+17</a:t>
            </a:r>
          </a:p>
          <a:p>
            <a:pPr lvl="1"/>
            <a:r>
              <a:rPr lang="fr-FR" dirty="0">
                <a:solidFill>
                  <a:schemeClr val="accent2"/>
                </a:solidFill>
              </a:rPr>
              <a:t>points</a:t>
            </a:r>
          </a:p>
        </p:txBody>
      </p:sp>
      <p:sp>
        <p:nvSpPr>
          <p:cNvPr id="12" name="Espace réservé du texte 11">
            <a:extLst>
              <a:ext uri="{FF2B5EF4-FFF2-40B4-BE49-F238E27FC236}">
                <a16:creationId xmlns:a16="http://schemas.microsoft.com/office/drawing/2014/main" id="{1318DE5D-786C-8008-88DA-6E58117643F4}"/>
              </a:ext>
            </a:extLst>
          </p:cNvPr>
          <p:cNvSpPr>
            <a:spLocks noGrp="1"/>
          </p:cNvSpPr>
          <p:nvPr>
            <p:ph type="body" sz="quarter" idx="17"/>
          </p:nvPr>
        </p:nvSpPr>
        <p:spPr>
          <a:xfrm>
            <a:off x="5761838" y="5917738"/>
            <a:ext cx="1902911" cy="110800"/>
          </a:xfrm>
        </p:spPr>
        <p:txBody>
          <a:bodyPr/>
          <a:lstStyle/>
          <a:p>
            <a:r>
              <a:rPr lang="fr-FR" dirty="0">
                <a:solidFill>
                  <a:schemeClr val="accent2"/>
                </a:solidFill>
              </a:rPr>
              <a:t>Par rapport à Q1 2024</a:t>
            </a:r>
          </a:p>
        </p:txBody>
      </p:sp>
      <p:sp>
        <p:nvSpPr>
          <p:cNvPr id="13" name="Espace réservé du texte 12">
            <a:extLst>
              <a:ext uri="{FF2B5EF4-FFF2-40B4-BE49-F238E27FC236}">
                <a16:creationId xmlns:a16="http://schemas.microsoft.com/office/drawing/2014/main" id="{8ED71ABD-DEEE-F539-6831-6743247788FE}"/>
              </a:ext>
            </a:extLst>
          </p:cNvPr>
          <p:cNvSpPr>
            <a:spLocks noGrp="1"/>
          </p:cNvSpPr>
          <p:nvPr>
            <p:ph type="body" sz="quarter" idx="18"/>
          </p:nvPr>
        </p:nvSpPr>
        <p:spPr/>
        <p:txBody>
          <a:bodyPr/>
          <a:lstStyle/>
          <a:p>
            <a:r>
              <a:rPr lang="fr-FR" dirty="0"/>
              <a:t>Nouvelle-</a:t>
            </a:r>
            <a:br>
              <a:rPr lang="fr-FR" dirty="0"/>
            </a:br>
            <a:r>
              <a:rPr lang="fr-FR" dirty="0"/>
              <a:t>Aquitaine</a:t>
            </a:r>
          </a:p>
        </p:txBody>
      </p:sp>
      <p:sp>
        <p:nvSpPr>
          <p:cNvPr id="15" name="Espace réservé du texte 14">
            <a:extLst>
              <a:ext uri="{FF2B5EF4-FFF2-40B4-BE49-F238E27FC236}">
                <a16:creationId xmlns:a16="http://schemas.microsoft.com/office/drawing/2014/main" id="{45003820-B46F-F90C-CA72-B23CFEDDFEEB}"/>
              </a:ext>
            </a:extLst>
          </p:cNvPr>
          <p:cNvSpPr>
            <a:spLocks noGrp="1"/>
          </p:cNvSpPr>
          <p:nvPr>
            <p:ph type="body" sz="quarter" idx="20"/>
          </p:nvPr>
        </p:nvSpPr>
        <p:spPr>
          <a:xfrm>
            <a:off x="9417505" y="4739723"/>
            <a:ext cx="1628509" cy="1140143"/>
          </a:xfrm>
        </p:spPr>
        <p:txBody>
          <a:bodyPr/>
          <a:lstStyle/>
          <a:p>
            <a:r>
              <a:rPr lang="fr-FR" dirty="0"/>
              <a:t>-3</a:t>
            </a:r>
          </a:p>
          <a:p>
            <a:pPr lvl="1"/>
            <a:r>
              <a:rPr lang="fr-FR" dirty="0"/>
              <a:t>points</a:t>
            </a:r>
          </a:p>
        </p:txBody>
      </p:sp>
      <p:sp>
        <p:nvSpPr>
          <p:cNvPr id="16" name="Espace réservé du texte 15">
            <a:extLst>
              <a:ext uri="{FF2B5EF4-FFF2-40B4-BE49-F238E27FC236}">
                <a16:creationId xmlns:a16="http://schemas.microsoft.com/office/drawing/2014/main" id="{E487D645-9D0D-EA1E-C820-B4E21E8A9CA5}"/>
              </a:ext>
            </a:extLst>
          </p:cNvPr>
          <p:cNvSpPr>
            <a:spLocks noGrp="1"/>
          </p:cNvSpPr>
          <p:nvPr>
            <p:ph type="body" sz="quarter" idx="21"/>
          </p:nvPr>
        </p:nvSpPr>
        <p:spPr>
          <a:xfrm>
            <a:off x="9417505" y="5917738"/>
            <a:ext cx="1902911" cy="110800"/>
          </a:xfrm>
        </p:spPr>
        <p:txBody>
          <a:bodyPr/>
          <a:lstStyle/>
          <a:p>
            <a:r>
              <a:rPr lang="fr-FR" dirty="0"/>
              <a:t>Par rapport à Q1 2024</a:t>
            </a:r>
          </a:p>
        </p:txBody>
      </p:sp>
      <p:graphicFrame>
        <p:nvGraphicFramePr>
          <p:cNvPr id="18" name="Espace réservé du graphique 12">
            <a:extLst>
              <a:ext uri="{FF2B5EF4-FFF2-40B4-BE49-F238E27FC236}">
                <a16:creationId xmlns:a16="http://schemas.microsoft.com/office/drawing/2014/main" id="{D380456D-4B9F-A6F9-B7AA-CD6379127ABC}"/>
              </a:ext>
            </a:extLst>
          </p:cNvPr>
          <p:cNvGraphicFramePr>
            <a:graphicFrameLocks/>
          </p:cNvGraphicFramePr>
          <p:nvPr>
            <p:extLst>
              <p:ext uri="{D42A27DB-BD31-4B8C-83A1-F6EECF244321}">
                <p14:modId xmlns:p14="http://schemas.microsoft.com/office/powerpoint/2010/main" val="111551159"/>
              </p:ext>
            </p:extLst>
          </p:nvPr>
        </p:nvGraphicFramePr>
        <p:xfrm>
          <a:off x="561791" y="2629968"/>
          <a:ext cx="3795423" cy="1041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Espace réservé du graphique 12">
            <a:extLst>
              <a:ext uri="{FF2B5EF4-FFF2-40B4-BE49-F238E27FC236}">
                <a16:creationId xmlns:a16="http://schemas.microsoft.com/office/drawing/2014/main" id="{07FBDBF8-CCCA-B55E-85C5-7F8B24D81925}"/>
              </a:ext>
            </a:extLst>
          </p:cNvPr>
          <p:cNvGraphicFramePr>
            <a:graphicFrameLocks/>
          </p:cNvGraphicFramePr>
          <p:nvPr>
            <p:extLst>
              <p:ext uri="{D42A27DB-BD31-4B8C-83A1-F6EECF244321}">
                <p14:modId xmlns:p14="http://schemas.microsoft.com/office/powerpoint/2010/main" val="3022398649"/>
              </p:ext>
            </p:extLst>
          </p:nvPr>
        </p:nvGraphicFramePr>
        <p:xfrm>
          <a:off x="4250419" y="2629968"/>
          <a:ext cx="3795423" cy="10411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Espace réservé du graphique 12">
            <a:extLst>
              <a:ext uri="{FF2B5EF4-FFF2-40B4-BE49-F238E27FC236}">
                <a16:creationId xmlns:a16="http://schemas.microsoft.com/office/drawing/2014/main" id="{7A7A5C8C-9F03-7A77-2D26-8CC29BB28B20}"/>
              </a:ext>
            </a:extLst>
          </p:cNvPr>
          <p:cNvGraphicFramePr>
            <a:graphicFrameLocks/>
          </p:cNvGraphicFramePr>
          <p:nvPr>
            <p:extLst>
              <p:ext uri="{D42A27DB-BD31-4B8C-83A1-F6EECF244321}">
                <p14:modId xmlns:p14="http://schemas.microsoft.com/office/powerpoint/2010/main" val="541649191"/>
              </p:ext>
            </p:extLst>
          </p:nvPr>
        </p:nvGraphicFramePr>
        <p:xfrm>
          <a:off x="7853199" y="2629968"/>
          <a:ext cx="3795423" cy="1041166"/>
        </p:xfrm>
        <a:graphic>
          <a:graphicData uri="http://schemas.openxmlformats.org/drawingml/2006/chart">
            <c:chart xmlns:c="http://schemas.openxmlformats.org/drawingml/2006/chart" xmlns:r="http://schemas.openxmlformats.org/officeDocument/2006/relationships" r:id="rId5"/>
          </a:graphicData>
        </a:graphic>
      </p:graphicFrame>
      <p:grpSp>
        <p:nvGrpSpPr>
          <p:cNvPr id="59" name="Groupe 58">
            <a:extLst>
              <a:ext uri="{FF2B5EF4-FFF2-40B4-BE49-F238E27FC236}">
                <a16:creationId xmlns:a16="http://schemas.microsoft.com/office/drawing/2014/main" id="{2CA64A38-5EBE-B242-3C14-7765CBB8E00E}"/>
              </a:ext>
            </a:extLst>
          </p:cNvPr>
          <p:cNvGrpSpPr/>
          <p:nvPr/>
        </p:nvGrpSpPr>
        <p:grpSpPr>
          <a:xfrm>
            <a:off x="8658762" y="4904103"/>
            <a:ext cx="635761" cy="635761"/>
            <a:chOff x="8432143" y="1173079"/>
            <a:chExt cx="635761" cy="635761"/>
          </a:xfrm>
        </p:grpSpPr>
        <p:sp>
          <p:nvSpPr>
            <p:cNvPr id="60" name="Ellipse 59">
              <a:extLst>
                <a:ext uri="{FF2B5EF4-FFF2-40B4-BE49-F238E27FC236}">
                  <a16:creationId xmlns:a16="http://schemas.microsoft.com/office/drawing/2014/main" id="{08C591CE-80F2-D039-9B3C-AC8C33C97C8C}"/>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1" name="Groupe 60">
              <a:extLst>
                <a:ext uri="{FF2B5EF4-FFF2-40B4-BE49-F238E27FC236}">
                  <a16:creationId xmlns:a16="http://schemas.microsoft.com/office/drawing/2014/main" id="{18407B9B-1940-9A2B-4800-A59132617496}"/>
                </a:ext>
              </a:extLst>
            </p:cNvPr>
            <p:cNvGrpSpPr/>
            <p:nvPr/>
          </p:nvGrpSpPr>
          <p:grpSpPr>
            <a:xfrm>
              <a:off x="8631171" y="1368985"/>
              <a:ext cx="257284" cy="250764"/>
              <a:chOff x="8631171" y="1368985"/>
              <a:chExt cx="257284" cy="250764"/>
            </a:xfrm>
          </p:grpSpPr>
          <p:cxnSp>
            <p:nvCxnSpPr>
              <p:cNvPr id="62" name="Connecteur droit avec flèche 61">
                <a:extLst>
                  <a:ext uri="{FF2B5EF4-FFF2-40B4-BE49-F238E27FC236}">
                    <a16:creationId xmlns:a16="http://schemas.microsoft.com/office/drawing/2014/main" id="{B63F29DD-AA8C-8152-8496-975A81B3BE0D}"/>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76912ADA-993E-CB42-E482-C6AFEA53CF32}"/>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0C3916EB-FFA1-EFAF-3188-C8EDFA198630}"/>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6" name="Graphique 5">
            <a:extLst>
              <a:ext uri="{FF2B5EF4-FFF2-40B4-BE49-F238E27FC236}">
                <a16:creationId xmlns:a16="http://schemas.microsoft.com/office/drawing/2014/main" id="{E8DFE609-CEF6-5776-771F-55918A71BB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9997" y="715790"/>
            <a:ext cx="1566013" cy="1666299"/>
          </a:xfrm>
          <a:prstGeom prst="rect">
            <a:avLst/>
          </a:prstGeom>
        </p:spPr>
      </p:pic>
      <p:grpSp>
        <p:nvGrpSpPr>
          <p:cNvPr id="75" name="Groupe 74">
            <a:extLst>
              <a:ext uri="{FF2B5EF4-FFF2-40B4-BE49-F238E27FC236}">
                <a16:creationId xmlns:a16="http://schemas.microsoft.com/office/drawing/2014/main" id="{22CC0A74-C695-E75E-7A92-422BCAB3001E}"/>
              </a:ext>
            </a:extLst>
          </p:cNvPr>
          <p:cNvGrpSpPr/>
          <p:nvPr/>
        </p:nvGrpSpPr>
        <p:grpSpPr>
          <a:xfrm>
            <a:off x="1311632" y="4904103"/>
            <a:ext cx="635761" cy="635761"/>
            <a:chOff x="8432143" y="1173079"/>
            <a:chExt cx="635761" cy="635761"/>
          </a:xfrm>
        </p:grpSpPr>
        <p:sp>
          <p:nvSpPr>
            <p:cNvPr id="76" name="Ellipse 75">
              <a:extLst>
                <a:ext uri="{FF2B5EF4-FFF2-40B4-BE49-F238E27FC236}">
                  <a16:creationId xmlns:a16="http://schemas.microsoft.com/office/drawing/2014/main" id="{39AD1678-B88A-07BF-E959-917183B1A457}"/>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7" name="Groupe 76">
              <a:extLst>
                <a:ext uri="{FF2B5EF4-FFF2-40B4-BE49-F238E27FC236}">
                  <a16:creationId xmlns:a16="http://schemas.microsoft.com/office/drawing/2014/main" id="{8EFDA18A-73CD-6D1C-49A9-937448CD8D26}"/>
                </a:ext>
              </a:extLst>
            </p:cNvPr>
            <p:cNvGrpSpPr/>
            <p:nvPr/>
          </p:nvGrpSpPr>
          <p:grpSpPr>
            <a:xfrm>
              <a:off x="8631171" y="1368985"/>
              <a:ext cx="257284" cy="250764"/>
              <a:chOff x="8631171" y="1368985"/>
              <a:chExt cx="257284" cy="250764"/>
            </a:xfrm>
          </p:grpSpPr>
          <p:cxnSp>
            <p:nvCxnSpPr>
              <p:cNvPr id="78" name="Connecteur droit avec flèche 77">
                <a:extLst>
                  <a:ext uri="{FF2B5EF4-FFF2-40B4-BE49-F238E27FC236}">
                    <a16:creationId xmlns:a16="http://schemas.microsoft.com/office/drawing/2014/main" id="{47B4C5B2-072C-D6E9-08A0-876802971429}"/>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7ABA83C0-8B7A-F078-4486-B98EADA403E0}"/>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09261FF5-CB13-5F31-8402-9C9635956408}"/>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83" name="Graphique 82">
            <a:extLst>
              <a:ext uri="{FF2B5EF4-FFF2-40B4-BE49-F238E27FC236}">
                <a16:creationId xmlns:a16="http://schemas.microsoft.com/office/drawing/2014/main" id="{0B98CD39-A828-89E3-E05C-1C4CB80E61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8035" y="710044"/>
            <a:ext cx="1571414" cy="1672045"/>
          </a:xfrm>
          <a:prstGeom prst="rect">
            <a:avLst/>
          </a:prstGeom>
        </p:spPr>
      </p:pic>
      <p:pic>
        <p:nvPicPr>
          <p:cNvPr id="86" name="Graphique 85">
            <a:extLst>
              <a:ext uri="{FF2B5EF4-FFF2-40B4-BE49-F238E27FC236}">
                <a16:creationId xmlns:a16="http://schemas.microsoft.com/office/drawing/2014/main" id="{0A23308D-A10E-8A91-B7D5-017310A2E2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3570" y="707370"/>
            <a:ext cx="1576626" cy="1677592"/>
          </a:xfrm>
          <a:prstGeom prst="rect">
            <a:avLst/>
          </a:prstGeom>
        </p:spPr>
      </p:pic>
      <p:grpSp>
        <p:nvGrpSpPr>
          <p:cNvPr id="4" name="Groupe 3">
            <a:extLst>
              <a:ext uri="{FF2B5EF4-FFF2-40B4-BE49-F238E27FC236}">
                <a16:creationId xmlns:a16="http://schemas.microsoft.com/office/drawing/2014/main" id="{48C8E7EE-A342-02F5-83C5-C599187757A1}"/>
              </a:ext>
            </a:extLst>
          </p:cNvPr>
          <p:cNvGrpSpPr/>
          <p:nvPr/>
        </p:nvGrpSpPr>
        <p:grpSpPr>
          <a:xfrm>
            <a:off x="8229982" y="3696345"/>
            <a:ext cx="2960404" cy="463182"/>
            <a:chOff x="3813053" y="5169844"/>
            <a:chExt cx="4559907" cy="661729"/>
          </a:xfrm>
        </p:grpSpPr>
        <p:sp>
          <p:nvSpPr>
            <p:cNvPr id="10" name="Espace réservé du texte 9">
              <a:extLst>
                <a:ext uri="{FF2B5EF4-FFF2-40B4-BE49-F238E27FC236}">
                  <a16:creationId xmlns:a16="http://schemas.microsoft.com/office/drawing/2014/main" id="{6D31728E-CF13-E1CA-9E2B-8D9F37AFCECB}"/>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14" name="Espace réservé du texte 9">
              <a:extLst>
                <a:ext uri="{FF2B5EF4-FFF2-40B4-BE49-F238E27FC236}">
                  <a16:creationId xmlns:a16="http://schemas.microsoft.com/office/drawing/2014/main" id="{F094E0F6-0D76-50B7-B9DC-DE6087BCC4F6}"/>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17" name="Connecteur droit 16">
              <a:extLst>
                <a:ext uri="{FF2B5EF4-FFF2-40B4-BE49-F238E27FC236}">
                  <a16:creationId xmlns:a16="http://schemas.microsoft.com/office/drawing/2014/main" id="{36290A91-E5CA-7A98-F85B-755336EA4DA1}"/>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Espace réservé du texte 9">
              <a:extLst>
                <a:ext uri="{FF2B5EF4-FFF2-40B4-BE49-F238E27FC236}">
                  <a16:creationId xmlns:a16="http://schemas.microsoft.com/office/drawing/2014/main" id="{1A5CAB17-59D6-20CC-8E8B-2509AFB2D05D}"/>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31" name="Espace réservé du texte 9">
              <a:extLst>
                <a:ext uri="{FF2B5EF4-FFF2-40B4-BE49-F238E27FC236}">
                  <a16:creationId xmlns:a16="http://schemas.microsoft.com/office/drawing/2014/main" id="{23D85062-6E8D-19C2-1682-B9597CBD26F5}"/>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65" name="Espace réservé du texte 9">
              <a:extLst>
                <a:ext uri="{FF2B5EF4-FFF2-40B4-BE49-F238E27FC236}">
                  <a16:creationId xmlns:a16="http://schemas.microsoft.com/office/drawing/2014/main" id="{95133ECD-DC49-29F5-8600-D6EACF40CBBB}"/>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66" name="Espace réservé du texte 9">
              <a:extLst>
                <a:ext uri="{FF2B5EF4-FFF2-40B4-BE49-F238E27FC236}">
                  <a16:creationId xmlns:a16="http://schemas.microsoft.com/office/drawing/2014/main" id="{0ED13958-D69F-518F-520B-753025EFE8A3}"/>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67" name="Connecteur droit 66">
              <a:extLst>
                <a:ext uri="{FF2B5EF4-FFF2-40B4-BE49-F238E27FC236}">
                  <a16:creationId xmlns:a16="http://schemas.microsoft.com/office/drawing/2014/main" id="{671E48E5-82C4-BC15-20A1-4508D00405DD}"/>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Espace réservé du texte 9">
              <a:extLst>
                <a:ext uri="{FF2B5EF4-FFF2-40B4-BE49-F238E27FC236}">
                  <a16:creationId xmlns:a16="http://schemas.microsoft.com/office/drawing/2014/main" id="{EB885BB4-61A2-2C47-2FA8-7E3326EC4657}"/>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69" name="Groupe 68">
            <a:extLst>
              <a:ext uri="{FF2B5EF4-FFF2-40B4-BE49-F238E27FC236}">
                <a16:creationId xmlns:a16="http://schemas.microsoft.com/office/drawing/2014/main" id="{4547F3A7-F3B7-3C7B-97DB-A2EFF8AFF9B9}"/>
              </a:ext>
            </a:extLst>
          </p:cNvPr>
          <p:cNvGrpSpPr/>
          <p:nvPr/>
        </p:nvGrpSpPr>
        <p:grpSpPr>
          <a:xfrm>
            <a:off x="4639888" y="3696345"/>
            <a:ext cx="2960404" cy="463182"/>
            <a:chOff x="3813053" y="5169844"/>
            <a:chExt cx="4559907" cy="661729"/>
          </a:xfrm>
        </p:grpSpPr>
        <p:sp>
          <p:nvSpPr>
            <p:cNvPr id="70" name="Espace réservé du texte 9">
              <a:extLst>
                <a:ext uri="{FF2B5EF4-FFF2-40B4-BE49-F238E27FC236}">
                  <a16:creationId xmlns:a16="http://schemas.microsoft.com/office/drawing/2014/main" id="{19CADDAF-857C-4C8E-A56A-D965054B31CF}"/>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71" name="Espace réservé du texte 9">
              <a:extLst>
                <a:ext uri="{FF2B5EF4-FFF2-40B4-BE49-F238E27FC236}">
                  <a16:creationId xmlns:a16="http://schemas.microsoft.com/office/drawing/2014/main" id="{3DF4B8C4-1A54-EE6C-4803-18DF2556A2B5}"/>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72" name="Connecteur droit 71">
              <a:extLst>
                <a:ext uri="{FF2B5EF4-FFF2-40B4-BE49-F238E27FC236}">
                  <a16:creationId xmlns:a16="http://schemas.microsoft.com/office/drawing/2014/main" id="{CD65EFC5-F152-1BDB-4493-91E29301A813}"/>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3" name="Espace réservé du texte 9">
              <a:extLst>
                <a:ext uri="{FF2B5EF4-FFF2-40B4-BE49-F238E27FC236}">
                  <a16:creationId xmlns:a16="http://schemas.microsoft.com/office/drawing/2014/main" id="{E62E17B6-083D-B439-45F1-BE5099CE0D3B}"/>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74" name="Espace réservé du texte 9">
              <a:extLst>
                <a:ext uri="{FF2B5EF4-FFF2-40B4-BE49-F238E27FC236}">
                  <a16:creationId xmlns:a16="http://schemas.microsoft.com/office/drawing/2014/main" id="{C66C6945-BFAA-AAC7-5B92-BAB1CDE3B6D8}"/>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81" name="Espace réservé du texte 9">
              <a:extLst>
                <a:ext uri="{FF2B5EF4-FFF2-40B4-BE49-F238E27FC236}">
                  <a16:creationId xmlns:a16="http://schemas.microsoft.com/office/drawing/2014/main" id="{EE19B036-B488-CDA7-F46D-11D7DE160CFA}"/>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82" name="Espace réservé du texte 9">
              <a:extLst>
                <a:ext uri="{FF2B5EF4-FFF2-40B4-BE49-F238E27FC236}">
                  <a16:creationId xmlns:a16="http://schemas.microsoft.com/office/drawing/2014/main" id="{4EED9E5D-7D54-AF6F-D82E-362DFAC139A0}"/>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84" name="Connecteur droit 83">
              <a:extLst>
                <a:ext uri="{FF2B5EF4-FFF2-40B4-BE49-F238E27FC236}">
                  <a16:creationId xmlns:a16="http://schemas.microsoft.com/office/drawing/2014/main" id="{50AB9928-9028-90DF-609C-348C5FF32909}"/>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Espace réservé du texte 9">
              <a:extLst>
                <a:ext uri="{FF2B5EF4-FFF2-40B4-BE49-F238E27FC236}">
                  <a16:creationId xmlns:a16="http://schemas.microsoft.com/office/drawing/2014/main" id="{2E9ADF9B-ED17-033C-30AB-06E9CB0EC816}"/>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97" name="Groupe 96">
            <a:extLst>
              <a:ext uri="{FF2B5EF4-FFF2-40B4-BE49-F238E27FC236}">
                <a16:creationId xmlns:a16="http://schemas.microsoft.com/office/drawing/2014/main" id="{A36EEEFD-0E7B-6067-90FA-B654E108F739}"/>
              </a:ext>
            </a:extLst>
          </p:cNvPr>
          <p:cNvGrpSpPr/>
          <p:nvPr/>
        </p:nvGrpSpPr>
        <p:grpSpPr>
          <a:xfrm>
            <a:off x="945466" y="3696345"/>
            <a:ext cx="2960404" cy="463182"/>
            <a:chOff x="3813053" y="5169844"/>
            <a:chExt cx="4559907" cy="661729"/>
          </a:xfrm>
        </p:grpSpPr>
        <p:sp>
          <p:nvSpPr>
            <p:cNvPr id="98" name="Espace réservé du texte 9">
              <a:extLst>
                <a:ext uri="{FF2B5EF4-FFF2-40B4-BE49-F238E27FC236}">
                  <a16:creationId xmlns:a16="http://schemas.microsoft.com/office/drawing/2014/main" id="{44475D1E-0C6D-50AE-7825-4F20BA4F58CF}"/>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99" name="Espace réservé du texte 9">
              <a:extLst>
                <a:ext uri="{FF2B5EF4-FFF2-40B4-BE49-F238E27FC236}">
                  <a16:creationId xmlns:a16="http://schemas.microsoft.com/office/drawing/2014/main" id="{4266AAA0-AD66-E0E0-1255-5253B7273B9E}"/>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100" name="Connecteur droit 99">
              <a:extLst>
                <a:ext uri="{FF2B5EF4-FFF2-40B4-BE49-F238E27FC236}">
                  <a16:creationId xmlns:a16="http://schemas.microsoft.com/office/drawing/2014/main" id="{BA8FA059-DD58-2EAD-F0C4-CDD170A3C924}"/>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Espace réservé du texte 9">
              <a:extLst>
                <a:ext uri="{FF2B5EF4-FFF2-40B4-BE49-F238E27FC236}">
                  <a16:creationId xmlns:a16="http://schemas.microsoft.com/office/drawing/2014/main" id="{0EA9BF12-F756-479D-0C9F-CB14BB2BBA08}"/>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102" name="Espace réservé du texte 9">
              <a:extLst>
                <a:ext uri="{FF2B5EF4-FFF2-40B4-BE49-F238E27FC236}">
                  <a16:creationId xmlns:a16="http://schemas.microsoft.com/office/drawing/2014/main" id="{4A2A9118-39EB-7DD7-47E8-ECFDC63240D0}"/>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103" name="Espace réservé du texte 9">
              <a:extLst>
                <a:ext uri="{FF2B5EF4-FFF2-40B4-BE49-F238E27FC236}">
                  <a16:creationId xmlns:a16="http://schemas.microsoft.com/office/drawing/2014/main" id="{7273785B-463B-7E20-39E7-AA56A4D6A4E8}"/>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104" name="Espace réservé du texte 9">
              <a:extLst>
                <a:ext uri="{FF2B5EF4-FFF2-40B4-BE49-F238E27FC236}">
                  <a16:creationId xmlns:a16="http://schemas.microsoft.com/office/drawing/2014/main" id="{B0964C4A-11D5-1AB7-EC06-4A9B475763AE}"/>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105" name="Connecteur droit 104">
              <a:extLst>
                <a:ext uri="{FF2B5EF4-FFF2-40B4-BE49-F238E27FC236}">
                  <a16:creationId xmlns:a16="http://schemas.microsoft.com/office/drawing/2014/main" id="{23015250-DF06-C7FA-6900-1E05B41B6E09}"/>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6" name="Espace réservé du texte 9">
              <a:extLst>
                <a:ext uri="{FF2B5EF4-FFF2-40B4-BE49-F238E27FC236}">
                  <a16:creationId xmlns:a16="http://schemas.microsoft.com/office/drawing/2014/main" id="{697EF6CB-7247-BF6C-191F-8A002403934F}"/>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107" name="Groupe 106">
            <a:extLst>
              <a:ext uri="{FF2B5EF4-FFF2-40B4-BE49-F238E27FC236}">
                <a16:creationId xmlns:a16="http://schemas.microsoft.com/office/drawing/2014/main" id="{0B67A57B-F095-A342-50D7-DD5B10F9519F}"/>
              </a:ext>
            </a:extLst>
          </p:cNvPr>
          <p:cNvGrpSpPr/>
          <p:nvPr/>
        </p:nvGrpSpPr>
        <p:grpSpPr>
          <a:xfrm rot="16200000">
            <a:off x="4970233" y="4904103"/>
            <a:ext cx="635761" cy="635761"/>
            <a:chOff x="8432143" y="1173079"/>
            <a:chExt cx="635761" cy="635761"/>
          </a:xfrm>
        </p:grpSpPr>
        <p:sp>
          <p:nvSpPr>
            <p:cNvPr id="108" name="Ellipse 107">
              <a:extLst>
                <a:ext uri="{FF2B5EF4-FFF2-40B4-BE49-F238E27FC236}">
                  <a16:creationId xmlns:a16="http://schemas.microsoft.com/office/drawing/2014/main" id="{9B731072-6083-1098-4558-232C174F5C57}"/>
                </a:ext>
              </a:extLst>
            </p:cNvPr>
            <p:cNvSpPr/>
            <p:nvPr/>
          </p:nvSpPr>
          <p:spPr>
            <a:xfrm>
              <a:off x="8432143" y="1173079"/>
              <a:ext cx="635761" cy="635761"/>
            </a:xfrm>
            <a:prstGeom prst="ellipse">
              <a:avLst/>
            </a:prstGeom>
            <a:gradFill flip="none" rotWithShape="1">
              <a:gsLst>
                <a:gs pos="0">
                  <a:srgbClr val="588A58"/>
                </a:gs>
                <a:gs pos="20000">
                  <a:srgbClr val="679656"/>
                </a:gs>
                <a:gs pos="100000">
                  <a:srgbClr val="8BB15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9" name="Groupe 108">
              <a:extLst>
                <a:ext uri="{FF2B5EF4-FFF2-40B4-BE49-F238E27FC236}">
                  <a16:creationId xmlns:a16="http://schemas.microsoft.com/office/drawing/2014/main" id="{62B93CE0-B11C-CDA8-8D90-E090D58C6833}"/>
                </a:ext>
              </a:extLst>
            </p:cNvPr>
            <p:cNvGrpSpPr/>
            <p:nvPr/>
          </p:nvGrpSpPr>
          <p:grpSpPr>
            <a:xfrm>
              <a:off x="8631171" y="1368985"/>
              <a:ext cx="257284" cy="250764"/>
              <a:chOff x="8631171" y="1368985"/>
              <a:chExt cx="257284" cy="250764"/>
            </a:xfrm>
          </p:grpSpPr>
          <p:cxnSp>
            <p:nvCxnSpPr>
              <p:cNvPr id="110" name="Connecteur droit avec flèche 109">
                <a:extLst>
                  <a:ext uri="{FF2B5EF4-FFF2-40B4-BE49-F238E27FC236}">
                    <a16:creationId xmlns:a16="http://schemas.microsoft.com/office/drawing/2014/main" id="{DD4F7FB2-B15A-0610-7E7B-F3DEC201D7CD}"/>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33BB966D-6419-46BC-7B08-51FDE899A0D5}"/>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F2C824BE-C50D-F32A-C5C6-4A6E4F7743A7}"/>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2194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42854F4-BD79-AB70-6C44-D5E888466D1B}"/>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5" name="Espace réservé du texte 4">
            <a:extLst>
              <a:ext uri="{FF2B5EF4-FFF2-40B4-BE49-F238E27FC236}">
                <a16:creationId xmlns:a16="http://schemas.microsoft.com/office/drawing/2014/main" id="{5C1A058B-A343-6EB2-5C51-9544DE05D43A}"/>
              </a:ext>
            </a:extLst>
          </p:cNvPr>
          <p:cNvSpPr>
            <a:spLocks noGrp="1"/>
          </p:cNvSpPr>
          <p:nvPr>
            <p:ph type="body" sz="quarter" idx="10"/>
          </p:nvPr>
        </p:nvSpPr>
        <p:spPr/>
        <p:txBody>
          <a:bodyPr/>
          <a:lstStyle/>
          <a:p>
            <a:r>
              <a:rPr lang="fr-FR" dirty="0"/>
              <a:t>Occitanie</a:t>
            </a:r>
          </a:p>
        </p:txBody>
      </p:sp>
      <p:sp>
        <p:nvSpPr>
          <p:cNvPr id="7" name="Espace réservé du texte 6">
            <a:extLst>
              <a:ext uri="{FF2B5EF4-FFF2-40B4-BE49-F238E27FC236}">
                <a16:creationId xmlns:a16="http://schemas.microsoft.com/office/drawing/2014/main" id="{9664D325-405A-8DB6-6630-354DA4D327C3}"/>
              </a:ext>
            </a:extLst>
          </p:cNvPr>
          <p:cNvSpPr>
            <a:spLocks noGrp="1"/>
          </p:cNvSpPr>
          <p:nvPr>
            <p:ph type="body" sz="quarter" idx="12"/>
          </p:nvPr>
        </p:nvSpPr>
        <p:spPr>
          <a:xfrm>
            <a:off x="2106170" y="4739723"/>
            <a:ext cx="1628509" cy="1140143"/>
          </a:xfrm>
        </p:spPr>
        <p:txBody>
          <a:bodyPr/>
          <a:lstStyle/>
          <a:p>
            <a:r>
              <a:rPr lang="fr-FR" dirty="0"/>
              <a:t>+7</a:t>
            </a:r>
          </a:p>
          <a:p>
            <a:pPr lvl="1"/>
            <a:r>
              <a:rPr lang="fr-FR" dirty="0"/>
              <a:t>points</a:t>
            </a:r>
          </a:p>
        </p:txBody>
      </p:sp>
      <p:sp>
        <p:nvSpPr>
          <p:cNvPr id="8" name="Espace réservé du texte 7">
            <a:extLst>
              <a:ext uri="{FF2B5EF4-FFF2-40B4-BE49-F238E27FC236}">
                <a16:creationId xmlns:a16="http://schemas.microsoft.com/office/drawing/2014/main" id="{CCC3D0AD-624A-2583-B8C6-62E5E8509034}"/>
              </a:ext>
            </a:extLst>
          </p:cNvPr>
          <p:cNvSpPr>
            <a:spLocks noGrp="1"/>
          </p:cNvSpPr>
          <p:nvPr>
            <p:ph type="body" sz="quarter" idx="13"/>
          </p:nvPr>
        </p:nvSpPr>
        <p:spPr>
          <a:xfrm>
            <a:off x="2106170" y="5917738"/>
            <a:ext cx="1902911" cy="110800"/>
          </a:xfrm>
        </p:spPr>
        <p:txBody>
          <a:bodyPr/>
          <a:lstStyle/>
          <a:p>
            <a:r>
              <a:rPr lang="fr-FR" dirty="0"/>
              <a:t>Par rapport à Q1 2024</a:t>
            </a:r>
          </a:p>
        </p:txBody>
      </p:sp>
      <p:sp>
        <p:nvSpPr>
          <p:cNvPr id="9" name="Espace réservé du texte 8">
            <a:extLst>
              <a:ext uri="{FF2B5EF4-FFF2-40B4-BE49-F238E27FC236}">
                <a16:creationId xmlns:a16="http://schemas.microsoft.com/office/drawing/2014/main" id="{AA482D75-2306-C7F6-8B36-787701B9ABAE}"/>
              </a:ext>
            </a:extLst>
          </p:cNvPr>
          <p:cNvSpPr>
            <a:spLocks noGrp="1"/>
          </p:cNvSpPr>
          <p:nvPr>
            <p:ph type="body" sz="quarter" idx="14"/>
          </p:nvPr>
        </p:nvSpPr>
        <p:spPr/>
        <p:txBody>
          <a:bodyPr/>
          <a:lstStyle/>
          <a:p>
            <a:r>
              <a:rPr lang="fr-FR" dirty="0"/>
              <a:t>Pays de la Loire</a:t>
            </a:r>
          </a:p>
        </p:txBody>
      </p:sp>
      <p:sp>
        <p:nvSpPr>
          <p:cNvPr id="11" name="Espace réservé du texte 10">
            <a:extLst>
              <a:ext uri="{FF2B5EF4-FFF2-40B4-BE49-F238E27FC236}">
                <a16:creationId xmlns:a16="http://schemas.microsoft.com/office/drawing/2014/main" id="{731C783B-7C65-DF03-0017-8F6D36B78894}"/>
              </a:ext>
            </a:extLst>
          </p:cNvPr>
          <p:cNvSpPr>
            <a:spLocks noGrp="1"/>
          </p:cNvSpPr>
          <p:nvPr>
            <p:ph type="body" sz="quarter" idx="16"/>
          </p:nvPr>
        </p:nvSpPr>
        <p:spPr>
          <a:xfrm>
            <a:off x="5761838" y="4739723"/>
            <a:ext cx="1628509" cy="1140143"/>
          </a:xfrm>
        </p:spPr>
        <p:txBody>
          <a:bodyPr/>
          <a:lstStyle/>
          <a:p>
            <a:r>
              <a:rPr lang="fr-FR" dirty="0">
                <a:solidFill>
                  <a:schemeClr val="accent1"/>
                </a:solidFill>
              </a:rPr>
              <a:t>=0</a:t>
            </a:r>
          </a:p>
          <a:p>
            <a:pPr lvl="1"/>
            <a:r>
              <a:rPr lang="fr-FR" dirty="0">
                <a:solidFill>
                  <a:schemeClr val="accent1"/>
                </a:solidFill>
              </a:rPr>
              <a:t>points</a:t>
            </a:r>
          </a:p>
        </p:txBody>
      </p:sp>
      <p:sp>
        <p:nvSpPr>
          <p:cNvPr id="12" name="Espace réservé du texte 11">
            <a:extLst>
              <a:ext uri="{FF2B5EF4-FFF2-40B4-BE49-F238E27FC236}">
                <a16:creationId xmlns:a16="http://schemas.microsoft.com/office/drawing/2014/main" id="{1318DE5D-786C-8008-88DA-6E58117643F4}"/>
              </a:ext>
            </a:extLst>
          </p:cNvPr>
          <p:cNvSpPr>
            <a:spLocks noGrp="1"/>
          </p:cNvSpPr>
          <p:nvPr>
            <p:ph type="body" sz="quarter" idx="17"/>
          </p:nvPr>
        </p:nvSpPr>
        <p:spPr>
          <a:xfrm>
            <a:off x="5761838" y="5917738"/>
            <a:ext cx="1902911" cy="110800"/>
          </a:xfrm>
        </p:spPr>
        <p:txBody>
          <a:bodyPr/>
          <a:lstStyle/>
          <a:p>
            <a:r>
              <a:rPr lang="fr-FR" dirty="0">
                <a:solidFill>
                  <a:schemeClr val="accent1"/>
                </a:solidFill>
              </a:rPr>
              <a:t>Par rapport à Q1 2024</a:t>
            </a:r>
          </a:p>
        </p:txBody>
      </p:sp>
      <p:sp>
        <p:nvSpPr>
          <p:cNvPr id="13" name="Espace réservé du texte 12">
            <a:extLst>
              <a:ext uri="{FF2B5EF4-FFF2-40B4-BE49-F238E27FC236}">
                <a16:creationId xmlns:a16="http://schemas.microsoft.com/office/drawing/2014/main" id="{8ED71ABD-DEEE-F539-6831-6743247788FE}"/>
              </a:ext>
            </a:extLst>
          </p:cNvPr>
          <p:cNvSpPr>
            <a:spLocks noGrp="1"/>
          </p:cNvSpPr>
          <p:nvPr>
            <p:ph type="body" sz="quarter" idx="18"/>
          </p:nvPr>
        </p:nvSpPr>
        <p:spPr/>
        <p:txBody>
          <a:bodyPr/>
          <a:lstStyle/>
          <a:p>
            <a:r>
              <a:rPr lang="fr-FR" dirty="0"/>
              <a:t>Provence </a:t>
            </a:r>
            <a:br>
              <a:rPr lang="fr-FR" dirty="0"/>
            </a:br>
            <a:r>
              <a:rPr lang="fr-FR" dirty="0"/>
              <a:t>Alpes Côte </a:t>
            </a:r>
            <a:br>
              <a:rPr lang="fr-FR" dirty="0"/>
            </a:br>
            <a:r>
              <a:rPr lang="fr-FR" dirty="0"/>
              <a:t>d’Azur</a:t>
            </a:r>
          </a:p>
        </p:txBody>
      </p:sp>
      <p:sp>
        <p:nvSpPr>
          <p:cNvPr id="15" name="Espace réservé du texte 14">
            <a:extLst>
              <a:ext uri="{FF2B5EF4-FFF2-40B4-BE49-F238E27FC236}">
                <a16:creationId xmlns:a16="http://schemas.microsoft.com/office/drawing/2014/main" id="{45003820-B46F-F90C-CA72-B23CFEDDFEEB}"/>
              </a:ext>
            </a:extLst>
          </p:cNvPr>
          <p:cNvSpPr>
            <a:spLocks noGrp="1"/>
          </p:cNvSpPr>
          <p:nvPr>
            <p:ph type="body" sz="quarter" idx="20"/>
          </p:nvPr>
        </p:nvSpPr>
        <p:spPr>
          <a:xfrm>
            <a:off x="9417505" y="4739723"/>
            <a:ext cx="1628509" cy="1140143"/>
          </a:xfrm>
        </p:spPr>
        <p:txBody>
          <a:bodyPr/>
          <a:lstStyle/>
          <a:p>
            <a:r>
              <a:rPr lang="fr-FR" dirty="0"/>
              <a:t>-6</a:t>
            </a:r>
          </a:p>
          <a:p>
            <a:pPr lvl="1"/>
            <a:r>
              <a:rPr lang="fr-FR" dirty="0"/>
              <a:t>points</a:t>
            </a:r>
          </a:p>
        </p:txBody>
      </p:sp>
      <p:sp>
        <p:nvSpPr>
          <p:cNvPr id="16" name="Espace réservé du texte 15">
            <a:extLst>
              <a:ext uri="{FF2B5EF4-FFF2-40B4-BE49-F238E27FC236}">
                <a16:creationId xmlns:a16="http://schemas.microsoft.com/office/drawing/2014/main" id="{E487D645-9D0D-EA1E-C820-B4E21E8A9CA5}"/>
              </a:ext>
            </a:extLst>
          </p:cNvPr>
          <p:cNvSpPr>
            <a:spLocks noGrp="1"/>
          </p:cNvSpPr>
          <p:nvPr>
            <p:ph type="body" sz="quarter" idx="21"/>
          </p:nvPr>
        </p:nvSpPr>
        <p:spPr>
          <a:xfrm>
            <a:off x="9417505" y="5917738"/>
            <a:ext cx="1902911" cy="110800"/>
          </a:xfrm>
        </p:spPr>
        <p:txBody>
          <a:bodyPr/>
          <a:lstStyle/>
          <a:p>
            <a:r>
              <a:rPr lang="fr-FR" dirty="0"/>
              <a:t>Par rapport à Q1 2024</a:t>
            </a:r>
          </a:p>
        </p:txBody>
      </p:sp>
      <p:graphicFrame>
        <p:nvGraphicFramePr>
          <p:cNvPr id="18" name="Espace réservé du graphique 12">
            <a:extLst>
              <a:ext uri="{FF2B5EF4-FFF2-40B4-BE49-F238E27FC236}">
                <a16:creationId xmlns:a16="http://schemas.microsoft.com/office/drawing/2014/main" id="{D380456D-4B9F-A6F9-B7AA-CD6379127ABC}"/>
              </a:ext>
            </a:extLst>
          </p:cNvPr>
          <p:cNvGraphicFramePr>
            <a:graphicFrameLocks/>
          </p:cNvGraphicFramePr>
          <p:nvPr>
            <p:extLst>
              <p:ext uri="{D42A27DB-BD31-4B8C-83A1-F6EECF244321}">
                <p14:modId xmlns:p14="http://schemas.microsoft.com/office/powerpoint/2010/main" val="1348727107"/>
              </p:ext>
            </p:extLst>
          </p:nvPr>
        </p:nvGraphicFramePr>
        <p:xfrm>
          <a:off x="561791" y="2629968"/>
          <a:ext cx="3795423" cy="1041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Espace réservé du graphique 12">
            <a:extLst>
              <a:ext uri="{FF2B5EF4-FFF2-40B4-BE49-F238E27FC236}">
                <a16:creationId xmlns:a16="http://schemas.microsoft.com/office/drawing/2014/main" id="{07FBDBF8-CCCA-B55E-85C5-7F8B24D81925}"/>
              </a:ext>
            </a:extLst>
          </p:cNvPr>
          <p:cNvGraphicFramePr>
            <a:graphicFrameLocks/>
          </p:cNvGraphicFramePr>
          <p:nvPr>
            <p:extLst>
              <p:ext uri="{D42A27DB-BD31-4B8C-83A1-F6EECF244321}">
                <p14:modId xmlns:p14="http://schemas.microsoft.com/office/powerpoint/2010/main" val="1486161362"/>
              </p:ext>
            </p:extLst>
          </p:nvPr>
        </p:nvGraphicFramePr>
        <p:xfrm>
          <a:off x="4250419" y="2629968"/>
          <a:ext cx="3795423" cy="10411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Espace réservé du graphique 12">
            <a:extLst>
              <a:ext uri="{FF2B5EF4-FFF2-40B4-BE49-F238E27FC236}">
                <a16:creationId xmlns:a16="http://schemas.microsoft.com/office/drawing/2014/main" id="{7A7A5C8C-9F03-7A77-2D26-8CC29BB28B20}"/>
              </a:ext>
            </a:extLst>
          </p:cNvPr>
          <p:cNvGraphicFramePr>
            <a:graphicFrameLocks/>
          </p:cNvGraphicFramePr>
          <p:nvPr>
            <p:extLst>
              <p:ext uri="{D42A27DB-BD31-4B8C-83A1-F6EECF244321}">
                <p14:modId xmlns:p14="http://schemas.microsoft.com/office/powerpoint/2010/main" val="507174664"/>
              </p:ext>
            </p:extLst>
          </p:nvPr>
        </p:nvGraphicFramePr>
        <p:xfrm>
          <a:off x="7853199" y="2629968"/>
          <a:ext cx="3795423" cy="1041166"/>
        </p:xfrm>
        <a:graphic>
          <a:graphicData uri="http://schemas.openxmlformats.org/drawingml/2006/chart">
            <c:chart xmlns:c="http://schemas.openxmlformats.org/drawingml/2006/chart" xmlns:r="http://schemas.openxmlformats.org/officeDocument/2006/relationships" r:id="rId5"/>
          </a:graphicData>
        </a:graphic>
      </p:graphicFrame>
      <p:grpSp>
        <p:nvGrpSpPr>
          <p:cNvPr id="53" name="Groupe 52">
            <a:extLst>
              <a:ext uri="{FF2B5EF4-FFF2-40B4-BE49-F238E27FC236}">
                <a16:creationId xmlns:a16="http://schemas.microsoft.com/office/drawing/2014/main" id="{E546EB28-F859-DF39-2DEE-BB1B5B3DF541}"/>
              </a:ext>
            </a:extLst>
          </p:cNvPr>
          <p:cNvGrpSpPr/>
          <p:nvPr/>
        </p:nvGrpSpPr>
        <p:grpSpPr>
          <a:xfrm>
            <a:off x="4970233" y="4904103"/>
            <a:ext cx="635761" cy="635761"/>
            <a:chOff x="8432143" y="1173079"/>
            <a:chExt cx="635761" cy="635761"/>
          </a:xfrm>
        </p:grpSpPr>
        <p:sp>
          <p:nvSpPr>
            <p:cNvPr id="54" name="Ellipse 53">
              <a:extLst>
                <a:ext uri="{FF2B5EF4-FFF2-40B4-BE49-F238E27FC236}">
                  <a16:creationId xmlns:a16="http://schemas.microsoft.com/office/drawing/2014/main" id="{C218D994-037F-8C6C-759B-32885BB82320}"/>
                </a:ext>
              </a:extLst>
            </p:cNvPr>
            <p:cNvSpPr/>
            <p:nvPr/>
          </p:nvSpPr>
          <p:spPr>
            <a:xfrm>
              <a:off x="8432143" y="1173079"/>
              <a:ext cx="635761" cy="635761"/>
            </a:xfrm>
            <a:prstGeom prst="ellipse">
              <a:avLst/>
            </a:prstGeom>
            <a:gradFill flip="none" rotWithShape="1">
              <a:gsLst>
                <a:gs pos="0">
                  <a:schemeClr val="accent5"/>
                </a:gs>
                <a:gs pos="27000">
                  <a:schemeClr val="accent5"/>
                </a:gs>
                <a:gs pos="100000">
                  <a:srgbClr val="00B0F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6" name="Connecteur droit avec flèche 55">
              <a:extLst>
                <a:ext uri="{FF2B5EF4-FFF2-40B4-BE49-F238E27FC236}">
                  <a16:creationId xmlns:a16="http://schemas.microsoft.com/office/drawing/2014/main" id="{95105EDA-7C29-08EE-ADE0-324B04551B67}"/>
                </a:ext>
              </a:extLst>
            </p:cNvPr>
            <p:cNvCxnSpPr>
              <a:cxnSpLocks/>
            </p:cNvCxnSpPr>
            <p:nvPr/>
          </p:nvCxnSpPr>
          <p:spPr>
            <a:xfrm>
              <a:off x="8637138" y="1436492"/>
              <a:ext cx="249633" cy="0"/>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F55808EB-94D0-5023-7619-D2EE22643C0C}"/>
                </a:ext>
              </a:extLst>
            </p:cNvPr>
            <p:cNvCxnSpPr>
              <a:cxnSpLocks/>
            </p:cNvCxnSpPr>
            <p:nvPr/>
          </p:nvCxnSpPr>
          <p:spPr>
            <a:xfrm>
              <a:off x="8637138" y="1546956"/>
              <a:ext cx="249633" cy="0"/>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0" name="Graphique 9">
            <a:extLst>
              <a:ext uri="{FF2B5EF4-FFF2-40B4-BE49-F238E27FC236}">
                <a16:creationId xmlns:a16="http://schemas.microsoft.com/office/drawing/2014/main" id="{741A6E06-B140-C02D-C788-4F88CB80E8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5783" y="715789"/>
            <a:ext cx="1567526" cy="1667909"/>
          </a:xfrm>
          <a:prstGeom prst="rect">
            <a:avLst/>
          </a:prstGeom>
        </p:spPr>
      </p:pic>
      <p:pic>
        <p:nvPicPr>
          <p:cNvPr id="23" name="Graphique 22">
            <a:extLst>
              <a:ext uri="{FF2B5EF4-FFF2-40B4-BE49-F238E27FC236}">
                <a16:creationId xmlns:a16="http://schemas.microsoft.com/office/drawing/2014/main" id="{1333DF3C-B2C6-A69A-5E23-A69ADD2C25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7542" y="706522"/>
            <a:ext cx="1571414" cy="1672046"/>
          </a:xfrm>
          <a:prstGeom prst="rect">
            <a:avLst/>
          </a:prstGeom>
        </p:spPr>
      </p:pic>
      <p:pic>
        <p:nvPicPr>
          <p:cNvPr id="66" name="Graphique 65">
            <a:extLst>
              <a:ext uri="{FF2B5EF4-FFF2-40B4-BE49-F238E27FC236}">
                <a16:creationId xmlns:a16="http://schemas.microsoft.com/office/drawing/2014/main" id="{DD8EFAEC-5521-EB91-9BC3-4433832EFA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3569" y="706523"/>
            <a:ext cx="1577423" cy="1678440"/>
          </a:xfrm>
          <a:prstGeom prst="rect">
            <a:avLst/>
          </a:prstGeom>
        </p:spPr>
      </p:pic>
      <p:grpSp>
        <p:nvGrpSpPr>
          <p:cNvPr id="4" name="Groupe 3">
            <a:extLst>
              <a:ext uri="{FF2B5EF4-FFF2-40B4-BE49-F238E27FC236}">
                <a16:creationId xmlns:a16="http://schemas.microsoft.com/office/drawing/2014/main" id="{FC6D1248-2D1B-8CAA-85EB-3A588B6A51D5}"/>
              </a:ext>
            </a:extLst>
          </p:cNvPr>
          <p:cNvGrpSpPr/>
          <p:nvPr/>
        </p:nvGrpSpPr>
        <p:grpSpPr>
          <a:xfrm>
            <a:off x="945466" y="3696345"/>
            <a:ext cx="2960404" cy="463182"/>
            <a:chOff x="3813053" y="5169844"/>
            <a:chExt cx="4559907" cy="661729"/>
          </a:xfrm>
        </p:grpSpPr>
        <p:sp>
          <p:nvSpPr>
            <p:cNvPr id="6" name="Espace réservé du texte 9">
              <a:extLst>
                <a:ext uri="{FF2B5EF4-FFF2-40B4-BE49-F238E27FC236}">
                  <a16:creationId xmlns:a16="http://schemas.microsoft.com/office/drawing/2014/main" id="{260A8615-BE21-F423-13CB-A8DD36313098}"/>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14" name="Espace réservé du texte 9">
              <a:extLst>
                <a:ext uri="{FF2B5EF4-FFF2-40B4-BE49-F238E27FC236}">
                  <a16:creationId xmlns:a16="http://schemas.microsoft.com/office/drawing/2014/main" id="{3CB020F8-9F53-05DF-ABF9-DEAF538D1B78}"/>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17" name="Connecteur droit 16">
              <a:extLst>
                <a:ext uri="{FF2B5EF4-FFF2-40B4-BE49-F238E27FC236}">
                  <a16:creationId xmlns:a16="http://schemas.microsoft.com/office/drawing/2014/main" id="{B3459616-8761-550F-C66C-732ACF47B58B}"/>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Espace réservé du texte 9">
              <a:extLst>
                <a:ext uri="{FF2B5EF4-FFF2-40B4-BE49-F238E27FC236}">
                  <a16:creationId xmlns:a16="http://schemas.microsoft.com/office/drawing/2014/main" id="{599A535C-F84C-AAE0-627D-F78DD65C6285}"/>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59" name="Espace réservé du texte 9">
              <a:extLst>
                <a:ext uri="{FF2B5EF4-FFF2-40B4-BE49-F238E27FC236}">
                  <a16:creationId xmlns:a16="http://schemas.microsoft.com/office/drawing/2014/main" id="{553E2DB7-7C73-D6EE-2F47-F41F369FC402}"/>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60" name="Espace réservé du texte 9">
              <a:extLst>
                <a:ext uri="{FF2B5EF4-FFF2-40B4-BE49-F238E27FC236}">
                  <a16:creationId xmlns:a16="http://schemas.microsoft.com/office/drawing/2014/main" id="{0356FAB8-D6B1-32AA-663C-6965D11E275D}"/>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61" name="Espace réservé du texte 9">
              <a:extLst>
                <a:ext uri="{FF2B5EF4-FFF2-40B4-BE49-F238E27FC236}">
                  <a16:creationId xmlns:a16="http://schemas.microsoft.com/office/drawing/2014/main" id="{A39C084D-B985-226E-193B-CD3CDFD0C7DE}"/>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62" name="Connecteur droit 61">
              <a:extLst>
                <a:ext uri="{FF2B5EF4-FFF2-40B4-BE49-F238E27FC236}">
                  <a16:creationId xmlns:a16="http://schemas.microsoft.com/office/drawing/2014/main" id="{66BE81B2-79A1-85F1-26AC-57EE82D0BB22}"/>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Espace réservé du texte 9">
              <a:extLst>
                <a:ext uri="{FF2B5EF4-FFF2-40B4-BE49-F238E27FC236}">
                  <a16:creationId xmlns:a16="http://schemas.microsoft.com/office/drawing/2014/main" id="{1702AEE7-CFDF-E706-767F-8112BCEF8A58}"/>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64" name="Groupe 63">
            <a:extLst>
              <a:ext uri="{FF2B5EF4-FFF2-40B4-BE49-F238E27FC236}">
                <a16:creationId xmlns:a16="http://schemas.microsoft.com/office/drawing/2014/main" id="{677CE57A-85CC-4261-51DB-F936B73C586B}"/>
              </a:ext>
            </a:extLst>
          </p:cNvPr>
          <p:cNvGrpSpPr/>
          <p:nvPr/>
        </p:nvGrpSpPr>
        <p:grpSpPr>
          <a:xfrm>
            <a:off x="4639888" y="3696345"/>
            <a:ext cx="2960404" cy="463182"/>
            <a:chOff x="3813053" y="5169844"/>
            <a:chExt cx="4559907" cy="661729"/>
          </a:xfrm>
        </p:grpSpPr>
        <p:sp>
          <p:nvSpPr>
            <p:cNvPr id="65" name="Espace réservé du texte 9">
              <a:extLst>
                <a:ext uri="{FF2B5EF4-FFF2-40B4-BE49-F238E27FC236}">
                  <a16:creationId xmlns:a16="http://schemas.microsoft.com/office/drawing/2014/main" id="{6F6750C4-D724-5D83-EB42-60F8A1DC8989}"/>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67" name="Espace réservé du texte 9">
              <a:extLst>
                <a:ext uri="{FF2B5EF4-FFF2-40B4-BE49-F238E27FC236}">
                  <a16:creationId xmlns:a16="http://schemas.microsoft.com/office/drawing/2014/main" id="{85AA8960-E636-2190-952D-717896A6F422}"/>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68" name="Connecteur droit 67">
              <a:extLst>
                <a:ext uri="{FF2B5EF4-FFF2-40B4-BE49-F238E27FC236}">
                  <a16:creationId xmlns:a16="http://schemas.microsoft.com/office/drawing/2014/main" id="{5E143ACD-3C15-3A26-BA19-880B34DC6C6B}"/>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9" name="Espace réservé du texte 9">
              <a:extLst>
                <a:ext uri="{FF2B5EF4-FFF2-40B4-BE49-F238E27FC236}">
                  <a16:creationId xmlns:a16="http://schemas.microsoft.com/office/drawing/2014/main" id="{86006A2B-1793-AAAF-6809-4A6EAC2B9B9B}"/>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70" name="Espace réservé du texte 9">
              <a:extLst>
                <a:ext uri="{FF2B5EF4-FFF2-40B4-BE49-F238E27FC236}">
                  <a16:creationId xmlns:a16="http://schemas.microsoft.com/office/drawing/2014/main" id="{2B0032A3-A599-492B-B662-7182A4F1C35F}"/>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71" name="Espace réservé du texte 9">
              <a:extLst>
                <a:ext uri="{FF2B5EF4-FFF2-40B4-BE49-F238E27FC236}">
                  <a16:creationId xmlns:a16="http://schemas.microsoft.com/office/drawing/2014/main" id="{8273671D-05EF-0F0A-0B1A-B26B25C98C98}"/>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72" name="Espace réservé du texte 9">
              <a:extLst>
                <a:ext uri="{FF2B5EF4-FFF2-40B4-BE49-F238E27FC236}">
                  <a16:creationId xmlns:a16="http://schemas.microsoft.com/office/drawing/2014/main" id="{33473B45-639C-5439-A178-8B9501BB509D}"/>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83" name="Connecteur droit 82">
              <a:extLst>
                <a:ext uri="{FF2B5EF4-FFF2-40B4-BE49-F238E27FC236}">
                  <a16:creationId xmlns:a16="http://schemas.microsoft.com/office/drawing/2014/main" id="{2D54A243-900F-11DE-BF5D-EA65E7170D8A}"/>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Espace réservé du texte 9">
              <a:extLst>
                <a:ext uri="{FF2B5EF4-FFF2-40B4-BE49-F238E27FC236}">
                  <a16:creationId xmlns:a16="http://schemas.microsoft.com/office/drawing/2014/main" id="{86FD53C8-282C-EEAA-2799-4510D41DCE36}"/>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87" name="Groupe 86">
            <a:extLst>
              <a:ext uri="{FF2B5EF4-FFF2-40B4-BE49-F238E27FC236}">
                <a16:creationId xmlns:a16="http://schemas.microsoft.com/office/drawing/2014/main" id="{48B997A3-CC6E-5FB1-DDA9-812915866CED}"/>
              </a:ext>
            </a:extLst>
          </p:cNvPr>
          <p:cNvGrpSpPr/>
          <p:nvPr/>
        </p:nvGrpSpPr>
        <p:grpSpPr>
          <a:xfrm>
            <a:off x="8229982" y="3696345"/>
            <a:ext cx="2960404" cy="463182"/>
            <a:chOff x="3813053" y="5169844"/>
            <a:chExt cx="4559907" cy="661729"/>
          </a:xfrm>
        </p:grpSpPr>
        <p:sp>
          <p:nvSpPr>
            <p:cNvPr id="88" name="Espace réservé du texte 9">
              <a:extLst>
                <a:ext uri="{FF2B5EF4-FFF2-40B4-BE49-F238E27FC236}">
                  <a16:creationId xmlns:a16="http://schemas.microsoft.com/office/drawing/2014/main" id="{D74ED1C2-4A44-456E-EE89-179337F8504F}"/>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89" name="Espace réservé du texte 9">
              <a:extLst>
                <a:ext uri="{FF2B5EF4-FFF2-40B4-BE49-F238E27FC236}">
                  <a16:creationId xmlns:a16="http://schemas.microsoft.com/office/drawing/2014/main" id="{BBC02FE4-03A8-A8A9-7400-7C65EC92D64E}"/>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90" name="Connecteur droit 89">
              <a:extLst>
                <a:ext uri="{FF2B5EF4-FFF2-40B4-BE49-F238E27FC236}">
                  <a16:creationId xmlns:a16="http://schemas.microsoft.com/office/drawing/2014/main" id="{F3939054-A698-0212-C5B3-254C7D98DD66}"/>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1" name="Espace réservé du texte 9">
              <a:extLst>
                <a:ext uri="{FF2B5EF4-FFF2-40B4-BE49-F238E27FC236}">
                  <a16:creationId xmlns:a16="http://schemas.microsoft.com/office/drawing/2014/main" id="{132E5B61-EFBA-1975-363C-EE0BF57B6034}"/>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92" name="Espace réservé du texte 9">
              <a:extLst>
                <a:ext uri="{FF2B5EF4-FFF2-40B4-BE49-F238E27FC236}">
                  <a16:creationId xmlns:a16="http://schemas.microsoft.com/office/drawing/2014/main" id="{1C76A280-A1D0-AF9E-39DD-BA940AA25544}"/>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93" name="Espace réservé du texte 9">
              <a:extLst>
                <a:ext uri="{FF2B5EF4-FFF2-40B4-BE49-F238E27FC236}">
                  <a16:creationId xmlns:a16="http://schemas.microsoft.com/office/drawing/2014/main" id="{34347164-B5FD-FEBD-14E7-BB6191152646}"/>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94" name="Espace réservé du texte 9">
              <a:extLst>
                <a:ext uri="{FF2B5EF4-FFF2-40B4-BE49-F238E27FC236}">
                  <a16:creationId xmlns:a16="http://schemas.microsoft.com/office/drawing/2014/main" id="{12B8BCC8-379C-7DF9-D457-B590B3DEB990}"/>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95" name="Connecteur droit 94">
              <a:extLst>
                <a:ext uri="{FF2B5EF4-FFF2-40B4-BE49-F238E27FC236}">
                  <a16:creationId xmlns:a16="http://schemas.microsoft.com/office/drawing/2014/main" id="{1D6C4E60-985A-DC64-D5D2-5B04C47303CB}"/>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Espace réservé du texte 9">
              <a:extLst>
                <a:ext uri="{FF2B5EF4-FFF2-40B4-BE49-F238E27FC236}">
                  <a16:creationId xmlns:a16="http://schemas.microsoft.com/office/drawing/2014/main" id="{5AD7734A-2E79-13E6-A8CF-87CFD8FE9173}"/>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grpSp>
        <p:nvGrpSpPr>
          <p:cNvPr id="103" name="Groupe 102">
            <a:extLst>
              <a:ext uri="{FF2B5EF4-FFF2-40B4-BE49-F238E27FC236}">
                <a16:creationId xmlns:a16="http://schemas.microsoft.com/office/drawing/2014/main" id="{A83D27F7-134C-F9DF-94C6-C0F699A9EFE9}"/>
              </a:ext>
            </a:extLst>
          </p:cNvPr>
          <p:cNvGrpSpPr/>
          <p:nvPr/>
        </p:nvGrpSpPr>
        <p:grpSpPr>
          <a:xfrm>
            <a:off x="8658762" y="4904103"/>
            <a:ext cx="635761" cy="635761"/>
            <a:chOff x="8432143" y="1173079"/>
            <a:chExt cx="635761" cy="635761"/>
          </a:xfrm>
        </p:grpSpPr>
        <p:sp>
          <p:nvSpPr>
            <p:cNvPr id="104" name="Ellipse 103">
              <a:extLst>
                <a:ext uri="{FF2B5EF4-FFF2-40B4-BE49-F238E27FC236}">
                  <a16:creationId xmlns:a16="http://schemas.microsoft.com/office/drawing/2014/main" id="{22C33C30-D929-3618-F573-1889D34209A9}"/>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5" name="Groupe 104">
              <a:extLst>
                <a:ext uri="{FF2B5EF4-FFF2-40B4-BE49-F238E27FC236}">
                  <a16:creationId xmlns:a16="http://schemas.microsoft.com/office/drawing/2014/main" id="{BE3D7D8D-6F00-E50B-1268-DA57B2A81674}"/>
                </a:ext>
              </a:extLst>
            </p:cNvPr>
            <p:cNvGrpSpPr/>
            <p:nvPr/>
          </p:nvGrpSpPr>
          <p:grpSpPr>
            <a:xfrm>
              <a:off x="8631171" y="1368985"/>
              <a:ext cx="257284" cy="250764"/>
              <a:chOff x="8631171" y="1368985"/>
              <a:chExt cx="257284" cy="250764"/>
            </a:xfrm>
          </p:grpSpPr>
          <p:cxnSp>
            <p:nvCxnSpPr>
              <p:cNvPr id="106" name="Connecteur droit avec flèche 105">
                <a:extLst>
                  <a:ext uri="{FF2B5EF4-FFF2-40B4-BE49-F238E27FC236}">
                    <a16:creationId xmlns:a16="http://schemas.microsoft.com/office/drawing/2014/main" id="{BF35FD5C-2483-2A36-42E8-EE68C104C7BD}"/>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3E86CF8D-A6DB-AA72-D3E6-85C037DAAB5C}"/>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a:extLst>
                  <a:ext uri="{FF2B5EF4-FFF2-40B4-BE49-F238E27FC236}">
                    <a16:creationId xmlns:a16="http://schemas.microsoft.com/office/drawing/2014/main" id="{8F758278-18AC-CF23-D66A-489A78E6B5E2}"/>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7" name="Groupe 116">
            <a:extLst>
              <a:ext uri="{FF2B5EF4-FFF2-40B4-BE49-F238E27FC236}">
                <a16:creationId xmlns:a16="http://schemas.microsoft.com/office/drawing/2014/main" id="{5D137F05-179A-4AC1-1FB6-4F27DABE4969}"/>
              </a:ext>
            </a:extLst>
          </p:cNvPr>
          <p:cNvGrpSpPr/>
          <p:nvPr/>
        </p:nvGrpSpPr>
        <p:grpSpPr>
          <a:xfrm rot="16200000">
            <a:off x="1312633" y="4904103"/>
            <a:ext cx="635761" cy="635761"/>
            <a:chOff x="8432143" y="1173079"/>
            <a:chExt cx="635761" cy="635761"/>
          </a:xfrm>
        </p:grpSpPr>
        <p:sp>
          <p:nvSpPr>
            <p:cNvPr id="118" name="Ellipse 117">
              <a:extLst>
                <a:ext uri="{FF2B5EF4-FFF2-40B4-BE49-F238E27FC236}">
                  <a16:creationId xmlns:a16="http://schemas.microsoft.com/office/drawing/2014/main" id="{BE019DE5-4188-4F0E-97AB-493DEDDC36AF}"/>
                </a:ext>
              </a:extLst>
            </p:cNvPr>
            <p:cNvSpPr/>
            <p:nvPr/>
          </p:nvSpPr>
          <p:spPr>
            <a:xfrm>
              <a:off x="8432143" y="1173079"/>
              <a:ext cx="635761" cy="635761"/>
            </a:xfrm>
            <a:prstGeom prst="ellipse">
              <a:avLst/>
            </a:prstGeom>
            <a:gradFill flip="none" rotWithShape="1">
              <a:gsLst>
                <a:gs pos="0">
                  <a:srgbClr val="588A58"/>
                </a:gs>
                <a:gs pos="20000">
                  <a:srgbClr val="679656"/>
                </a:gs>
                <a:gs pos="100000">
                  <a:srgbClr val="8BB15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9" name="Groupe 118">
              <a:extLst>
                <a:ext uri="{FF2B5EF4-FFF2-40B4-BE49-F238E27FC236}">
                  <a16:creationId xmlns:a16="http://schemas.microsoft.com/office/drawing/2014/main" id="{EBF00991-53DA-58EE-277D-C2FB9293F506}"/>
                </a:ext>
              </a:extLst>
            </p:cNvPr>
            <p:cNvGrpSpPr/>
            <p:nvPr/>
          </p:nvGrpSpPr>
          <p:grpSpPr>
            <a:xfrm>
              <a:off x="8631171" y="1368985"/>
              <a:ext cx="257284" cy="250764"/>
              <a:chOff x="8631171" y="1368985"/>
              <a:chExt cx="257284" cy="250764"/>
            </a:xfrm>
          </p:grpSpPr>
          <p:cxnSp>
            <p:nvCxnSpPr>
              <p:cNvPr id="120" name="Connecteur droit avec flèche 119">
                <a:extLst>
                  <a:ext uri="{FF2B5EF4-FFF2-40B4-BE49-F238E27FC236}">
                    <a16:creationId xmlns:a16="http://schemas.microsoft.com/office/drawing/2014/main" id="{16FB2864-7F75-2631-BDB2-EE9186C22724}"/>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a:extLst>
                  <a:ext uri="{FF2B5EF4-FFF2-40B4-BE49-F238E27FC236}">
                    <a16:creationId xmlns:a16="http://schemas.microsoft.com/office/drawing/2014/main" id="{448F3F56-5420-BE4F-BC4A-C0635E5D792F}"/>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a:extLst>
                  <a:ext uri="{FF2B5EF4-FFF2-40B4-BE49-F238E27FC236}">
                    <a16:creationId xmlns:a16="http://schemas.microsoft.com/office/drawing/2014/main" id="{C0702BDB-49B9-0EF4-0E2A-56A0C8C42CA2}"/>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1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E84A4F6-E270-D60A-2A52-7A0ED44F5E7E}"/>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17" name="Espace réservé du texte 16">
            <a:extLst>
              <a:ext uri="{FF2B5EF4-FFF2-40B4-BE49-F238E27FC236}">
                <a16:creationId xmlns:a16="http://schemas.microsoft.com/office/drawing/2014/main" id="{BA0B56F0-B247-F389-D24F-B504172076EE}"/>
              </a:ext>
            </a:extLst>
          </p:cNvPr>
          <p:cNvSpPr>
            <a:spLocks noGrp="1"/>
          </p:cNvSpPr>
          <p:nvPr>
            <p:ph type="body" sz="quarter" idx="10"/>
          </p:nvPr>
        </p:nvSpPr>
        <p:spPr/>
        <p:txBody>
          <a:bodyPr/>
          <a:lstStyle/>
          <a:p>
            <a:r>
              <a:rPr lang="fr-FR" dirty="0"/>
              <a:t>Île-de-France</a:t>
            </a:r>
          </a:p>
        </p:txBody>
      </p:sp>
      <p:sp>
        <p:nvSpPr>
          <p:cNvPr id="19" name="Espace réservé du texte 18">
            <a:extLst>
              <a:ext uri="{FF2B5EF4-FFF2-40B4-BE49-F238E27FC236}">
                <a16:creationId xmlns:a16="http://schemas.microsoft.com/office/drawing/2014/main" id="{00F07136-6746-8704-BEEB-1089D85BCA9C}"/>
              </a:ext>
            </a:extLst>
          </p:cNvPr>
          <p:cNvSpPr>
            <a:spLocks noGrp="1"/>
          </p:cNvSpPr>
          <p:nvPr>
            <p:ph type="body" sz="quarter" idx="12"/>
          </p:nvPr>
        </p:nvSpPr>
        <p:spPr>
          <a:xfrm>
            <a:off x="2106170" y="4739723"/>
            <a:ext cx="1628509" cy="1140143"/>
          </a:xfrm>
        </p:spPr>
        <p:txBody>
          <a:bodyPr/>
          <a:lstStyle/>
          <a:p>
            <a:r>
              <a:rPr lang="fr-FR" dirty="0"/>
              <a:t>-3</a:t>
            </a:r>
          </a:p>
          <a:p>
            <a:pPr lvl="1"/>
            <a:r>
              <a:rPr lang="fr-FR" dirty="0"/>
              <a:t>points</a:t>
            </a:r>
          </a:p>
        </p:txBody>
      </p:sp>
      <p:sp>
        <p:nvSpPr>
          <p:cNvPr id="20" name="Espace réservé du texte 19">
            <a:extLst>
              <a:ext uri="{FF2B5EF4-FFF2-40B4-BE49-F238E27FC236}">
                <a16:creationId xmlns:a16="http://schemas.microsoft.com/office/drawing/2014/main" id="{74F20D21-E71E-802F-DA43-A7EB7E92AC71}"/>
              </a:ext>
            </a:extLst>
          </p:cNvPr>
          <p:cNvSpPr>
            <a:spLocks noGrp="1"/>
          </p:cNvSpPr>
          <p:nvPr>
            <p:ph type="body" sz="quarter" idx="13"/>
          </p:nvPr>
        </p:nvSpPr>
        <p:spPr>
          <a:xfrm>
            <a:off x="2106170" y="5917738"/>
            <a:ext cx="1902911" cy="110800"/>
          </a:xfrm>
        </p:spPr>
        <p:txBody>
          <a:bodyPr/>
          <a:lstStyle/>
          <a:p>
            <a:r>
              <a:rPr lang="fr-FR" dirty="0">
                <a:solidFill>
                  <a:schemeClr val="accent3"/>
                </a:solidFill>
              </a:rPr>
              <a:t>Par rapport à Q1 2024</a:t>
            </a:r>
          </a:p>
        </p:txBody>
      </p:sp>
      <p:graphicFrame>
        <p:nvGraphicFramePr>
          <p:cNvPr id="21" name="Espace réservé du graphique 12">
            <a:extLst>
              <a:ext uri="{FF2B5EF4-FFF2-40B4-BE49-F238E27FC236}">
                <a16:creationId xmlns:a16="http://schemas.microsoft.com/office/drawing/2014/main" id="{0BEAE869-CF8C-C8E5-697E-846E35D7E02B}"/>
              </a:ext>
            </a:extLst>
          </p:cNvPr>
          <p:cNvGraphicFramePr>
            <a:graphicFrameLocks/>
          </p:cNvGraphicFramePr>
          <p:nvPr>
            <p:extLst>
              <p:ext uri="{D42A27DB-BD31-4B8C-83A1-F6EECF244321}">
                <p14:modId xmlns:p14="http://schemas.microsoft.com/office/powerpoint/2010/main" val="577291681"/>
              </p:ext>
            </p:extLst>
          </p:nvPr>
        </p:nvGraphicFramePr>
        <p:xfrm>
          <a:off x="561791" y="2629968"/>
          <a:ext cx="3795423" cy="1041166"/>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e 21">
            <a:extLst>
              <a:ext uri="{FF2B5EF4-FFF2-40B4-BE49-F238E27FC236}">
                <a16:creationId xmlns:a16="http://schemas.microsoft.com/office/drawing/2014/main" id="{63D5EDB9-38F0-6434-561C-29E50B75B5BB}"/>
              </a:ext>
            </a:extLst>
          </p:cNvPr>
          <p:cNvGrpSpPr/>
          <p:nvPr/>
        </p:nvGrpSpPr>
        <p:grpSpPr>
          <a:xfrm>
            <a:off x="1311632" y="4904103"/>
            <a:ext cx="635761" cy="635761"/>
            <a:chOff x="8432143" y="1173079"/>
            <a:chExt cx="635761" cy="635761"/>
          </a:xfrm>
        </p:grpSpPr>
        <p:sp>
          <p:nvSpPr>
            <p:cNvPr id="23" name="Ellipse 22">
              <a:extLst>
                <a:ext uri="{FF2B5EF4-FFF2-40B4-BE49-F238E27FC236}">
                  <a16:creationId xmlns:a16="http://schemas.microsoft.com/office/drawing/2014/main" id="{9F35F284-977C-478A-F148-613C801CB5AF}"/>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a16="http://schemas.microsoft.com/office/drawing/2014/main" id="{2FA5BC89-3AC0-4F84-5069-5E9E8B36B2BA}"/>
                </a:ext>
              </a:extLst>
            </p:cNvPr>
            <p:cNvGrpSpPr/>
            <p:nvPr/>
          </p:nvGrpSpPr>
          <p:grpSpPr>
            <a:xfrm>
              <a:off x="8631171" y="1368985"/>
              <a:ext cx="257284" cy="250764"/>
              <a:chOff x="8631171" y="1368985"/>
              <a:chExt cx="257284" cy="250764"/>
            </a:xfrm>
          </p:grpSpPr>
          <p:cxnSp>
            <p:nvCxnSpPr>
              <p:cNvPr id="25" name="Connecteur droit avec flèche 24">
                <a:extLst>
                  <a:ext uri="{FF2B5EF4-FFF2-40B4-BE49-F238E27FC236}">
                    <a16:creationId xmlns:a16="http://schemas.microsoft.com/office/drawing/2014/main" id="{145A4E27-05F8-CB55-4575-BED5E37F799E}"/>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8A642028-F789-A218-5A90-2F447D4BB2E7}"/>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865AA85F-07B9-2132-34F4-0A61D446B165}"/>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41" name="Graphique 40">
            <a:extLst>
              <a:ext uri="{FF2B5EF4-FFF2-40B4-BE49-F238E27FC236}">
                <a16:creationId xmlns:a16="http://schemas.microsoft.com/office/drawing/2014/main" id="{3A3F38A2-8F9C-46AA-A47B-6D08A0ACA2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35784" y="715788"/>
            <a:ext cx="1567526" cy="1667909"/>
          </a:xfrm>
          <a:prstGeom prst="rect">
            <a:avLst/>
          </a:prstGeom>
        </p:spPr>
      </p:pic>
      <p:grpSp>
        <p:nvGrpSpPr>
          <p:cNvPr id="4" name="Groupe 3">
            <a:extLst>
              <a:ext uri="{FF2B5EF4-FFF2-40B4-BE49-F238E27FC236}">
                <a16:creationId xmlns:a16="http://schemas.microsoft.com/office/drawing/2014/main" id="{343F37BE-9350-ED15-3B8F-2242D2B6687F}"/>
              </a:ext>
            </a:extLst>
          </p:cNvPr>
          <p:cNvGrpSpPr/>
          <p:nvPr/>
        </p:nvGrpSpPr>
        <p:grpSpPr>
          <a:xfrm>
            <a:off x="945466" y="3696345"/>
            <a:ext cx="2960404" cy="463182"/>
            <a:chOff x="3813053" y="5169844"/>
            <a:chExt cx="4559907" cy="661729"/>
          </a:xfrm>
        </p:grpSpPr>
        <p:sp>
          <p:nvSpPr>
            <p:cNvPr id="5" name="Espace réservé du texte 9">
              <a:extLst>
                <a:ext uri="{FF2B5EF4-FFF2-40B4-BE49-F238E27FC236}">
                  <a16:creationId xmlns:a16="http://schemas.microsoft.com/office/drawing/2014/main" id="{5CF803EF-0B62-C999-E17C-8FC4037D75DE}"/>
                </a:ext>
              </a:extLst>
            </p:cNvPr>
            <p:cNvSpPr txBox="1">
              <a:spLocks/>
            </p:cNvSpPr>
            <p:nvPr/>
          </p:nvSpPr>
          <p:spPr>
            <a:xfrm>
              <a:off x="4182164" y="5169844"/>
              <a:ext cx="1903412"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6" name="Espace réservé du texte 9">
              <a:extLst>
                <a:ext uri="{FF2B5EF4-FFF2-40B4-BE49-F238E27FC236}">
                  <a16:creationId xmlns:a16="http://schemas.microsoft.com/office/drawing/2014/main" id="{13CD2EF2-943A-878F-171A-79AEBC77424B}"/>
                </a:ext>
              </a:extLst>
            </p:cNvPr>
            <p:cNvSpPr txBox="1">
              <a:spLocks/>
            </p:cNvSpPr>
            <p:nvPr/>
          </p:nvSpPr>
          <p:spPr>
            <a:xfrm>
              <a:off x="7144200" y="5169844"/>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7" name="Connecteur droit 6">
              <a:extLst>
                <a:ext uri="{FF2B5EF4-FFF2-40B4-BE49-F238E27FC236}">
                  <a16:creationId xmlns:a16="http://schemas.microsoft.com/office/drawing/2014/main" id="{E761F0AC-7BF6-2CBE-CA96-2B37D0D38F0D}"/>
                </a:ext>
              </a:extLst>
            </p:cNvPr>
            <p:cNvCxnSpPr>
              <a:cxnSpLocks/>
            </p:cNvCxnSpPr>
            <p:nvPr/>
          </p:nvCxnSpPr>
          <p:spPr>
            <a:xfrm>
              <a:off x="3813053" y="5514218"/>
              <a:ext cx="264163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Espace réservé du texte 9">
              <a:extLst>
                <a:ext uri="{FF2B5EF4-FFF2-40B4-BE49-F238E27FC236}">
                  <a16:creationId xmlns:a16="http://schemas.microsoft.com/office/drawing/2014/main" id="{324A2978-E29C-2A3F-EF08-4C3DC1B28752}"/>
                </a:ext>
              </a:extLst>
            </p:cNvPr>
            <p:cNvSpPr txBox="1">
              <a:spLocks/>
            </p:cNvSpPr>
            <p:nvPr/>
          </p:nvSpPr>
          <p:spPr>
            <a:xfrm>
              <a:off x="3813053" y="5594131"/>
              <a:ext cx="672827"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9" name="Espace réservé du texte 9">
              <a:extLst>
                <a:ext uri="{FF2B5EF4-FFF2-40B4-BE49-F238E27FC236}">
                  <a16:creationId xmlns:a16="http://schemas.microsoft.com/office/drawing/2014/main" id="{733E1C4A-3FE2-8A25-7EB2-9D43CBEEC1AD}"/>
                </a:ext>
              </a:extLst>
            </p:cNvPr>
            <p:cNvSpPr txBox="1">
              <a:spLocks/>
            </p:cNvSpPr>
            <p:nvPr/>
          </p:nvSpPr>
          <p:spPr>
            <a:xfrm>
              <a:off x="4820439" y="5594131"/>
              <a:ext cx="64482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10" name="Espace réservé du texte 9">
              <a:extLst>
                <a:ext uri="{FF2B5EF4-FFF2-40B4-BE49-F238E27FC236}">
                  <a16:creationId xmlns:a16="http://schemas.microsoft.com/office/drawing/2014/main" id="{130BBC1A-9091-851A-801C-18688278BA74}"/>
                </a:ext>
              </a:extLst>
            </p:cNvPr>
            <p:cNvSpPr txBox="1">
              <a:spLocks/>
            </p:cNvSpPr>
            <p:nvPr/>
          </p:nvSpPr>
          <p:spPr>
            <a:xfrm>
              <a:off x="5756117" y="5594131"/>
              <a:ext cx="698570"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Q4</a:t>
              </a:r>
            </a:p>
          </p:txBody>
        </p:sp>
        <p:sp>
          <p:nvSpPr>
            <p:cNvPr id="11" name="Espace réservé du texte 9">
              <a:extLst>
                <a:ext uri="{FF2B5EF4-FFF2-40B4-BE49-F238E27FC236}">
                  <a16:creationId xmlns:a16="http://schemas.microsoft.com/office/drawing/2014/main" id="{F8F9F9AB-79E7-5881-F5C0-EDB10C5A8FC1}"/>
                </a:ext>
              </a:extLst>
            </p:cNvPr>
            <p:cNvSpPr txBox="1">
              <a:spLocks/>
            </p:cNvSpPr>
            <p:nvPr/>
          </p:nvSpPr>
          <p:spPr>
            <a:xfrm>
              <a:off x="6725019" y="5594131"/>
              <a:ext cx="665344"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12" name="Connecteur droit 11">
              <a:extLst>
                <a:ext uri="{FF2B5EF4-FFF2-40B4-BE49-F238E27FC236}">
                  <a16:creationId xmlns:a16="http://schemas.microsoft.com/office/drawing/2014/main" id="{A7EFF20C-3312-1EE6-A6AD-A810A230C663}"/>
                </a:ext>
              </a:extLst>
            </p:cNvPr>
            <p:cNvCxnSpPr>
              <a:cxnSpLocks/>
            </p:cNvCxnSpPr>
            <p:nvPr/>
          </p:nvCxnSpPr>
          <p:spPr>
            <a:xfrm>
              <a:off x="6725019" y="5517154"/>
              <a:ext cx="16479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Espace réservé du texte 9">
              <a:extLst>
                <a:ext uri="{FF2B5EF4-FFF2-40B4-BE49-F238E27FC236}">
                  <a16:creationId xmlns:a16="http://schemas.microsoft.com/office/drawing/2014/main" id="{F863D86C-6C34-5184-EFDE-8E18681D4A76}"/>
                </a:ext>
              </a:extLst>
            </p:cNvPr>
            <p:cNvSpPr txBox="1">
              <a:spLocks/>
            </p:cNvSpPr>
            <p:nvPr/>
          </p:nvSpPr>
          <p:spPr>
            <a:xfrm>
              <a:off x="7681218" y="5594131"/>
              <a:ext cx="651383" cy="237442"/>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spTree>
    <p:extLst>
      <p:ext uri="{BB962C8B-B14F-4D97-AF65-F5344CB8AC3E}">
        <p14:creationId xmlns:p14="http://schemas.microsoft.com/office/powerpoint/2010/main" val="48487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FE139-1BE7-E9B6-96E7-89E82537DE22}"/>
              </a:ext>
            </a:extLst>
          </p:cNvPr>
          <p:cNvSpPr>
            <a:spLocks noGrp="1"/>
          </p:cNvSpPr>
          <p:nvPr>
            <p:ph type="title"/>
          </p:nvPr>
        </p:nvSpPr>
        <p:spPr>
          <a:xfrm>
            <a:off x="909265" y="1035226"/>
            <a:ext cx="3172406" cy="997196"/>
          </a:xfrm>
        </p:spPr>
        <p:txBody>
          <a:bodyPr/>
          <a:lstStyle/>
          <a:p>
            <a:r>
              <a:rPr lang="fr-FR" dirty="0"/>
              <a:t>Méthodologie de l’étude</a:t>
            </a:r>
          </a:p>
        </p:txBody>
      </p:sp>
      <p:sp>
        <p:nvSpPr>
          <p:cNvPr id="4" name="Espace réservé du pied de page 3">
            <a:extLst>
              <a:ext uri="{FF2B5EF4-FFF2-40B4-BE49-F238E27FC236}">
                <a16:creationId xmlns:a16="http://schemas.microsoft.com/office/drawing/2014/main" id="{CFD6F57B-1DD0-A4BD-5568-2899ACB1F788}"/>
              </a:ext>
            </a:extLst>
          </p:cNvPr>
          <p:cNvSpPr>
            <a:spLocks noGrp="1"/>
          </p:cNvSpPr>
          <p:nvPr>
            <p:ph type="ftr" sz="quarter" idx="3"/>
          </p:nvPr>
        </p:nvSpPr>
        <p:spPr>
          <a:xfrm>
            <a:off x="604520" y="6506361"/>
            <a:ext cx="4114800" cy="230832"/>
          </a:xfrm>
        </p:spPr>
        <p:txBody>
          <a:bodyPr/>
          <a:lstStyle/>
          <a:p>
            <a:r>
              <a:rPr lang="en-US"/>
              <a:t>Q1 2024   |   ManpowerGroup Employment Outlook Survey</a:t>
            </a:r>
            <a:endParaRPr lang="en-US" dirty="0"/>
          </a:p>
        </p:txBody>
      </p:sp>
      <p:sp>
        <p:nvSpPr>
          <p:cNvPr id="3" name="Espace réservé du contenu 2">
            <a:extLst>
              <a:ext uri="{FF2B5EF4-FFF2-40B4-BE49-F238E27FC236}">
                <a16:creationId xmlns:a16="http://schemas.microsoft.com/office/drawing/2014/main" id="{C99CC2EA-9887-5584-0443-F29B164F8D72}"/>
              </a:ext>
            </a:extLst>
          </p:cNvPr>
          <p:cNvSpPr>
            <a:spLocks noGrp="1"/>
          </p:cNvSpPr>
          <p:nvPr>
            <p:ph type="body" sz="quarter" idx="10"/>
          </p:nvPr>
        </p:nvSpPr>
        <p:spPr>
          <a:xfrm>
            <a:off x="4768948" y="1375508"/>
            <a:ext cx="6513788" cy="4599841"/>
          </a:xfrm>
        </p:spPr>
        <p:txBody>
          <a:bodyPr/>
          <a:lstStyle/>
          <a:p>
            <a:r>
              <a:rPr lang="fr-FR" dirty="0"/>
              <a:t>Le Baromètre </a:t>
            </a:r>
            <a:r>
              <a:rPr lang="fr-FR" dirty="0" err="1"/>
              <a:t>ManpowerGroup</a:t>
            </a:r>
            <a:r>
              <a:rPr lang="fr-FR" dirty="0"/>
              <a:t> des perspectives d’emploi pour le deuxième trimestre 2024 a été réalisé dans 45 pays, entre le 2 et le 31 janvier 2024 auprès de 40 385 employeurs issus d’entreprises privées et d’organismes publics, dont 1 046 employeurs en France.  </a:t>
            </a:r>
          </a:p>
          <a:p>
            <a:r>
              <a:rPr lang="fr-FR" dirty="0"/>
              <a:t>L’étude analyse les données obtenues en réponse à une unique question : « Comment anticipez-vous l’évolution des effectifs de votre entreprise au cours du prochain trimestre, jusqu’à fin mars 2024, par rapport au trimestre actuel ? ». </a:t>
            </a:r>
          </a:p>
          <a:p>
            <a:endParaRPr lang="fr-FR" dirty="0"/>
          </a:p>
        </p:txBody>
      </p:sp>
    </p:spTree>
    <p:extLst>
      <p:ext uri="{BB962C8B-B14F-4D97-AF65-F5344CB8AC3E}">
        <p14:creationId xmlns:p14="http://schemas.microsoft.com/office/powerpoint/2010/main" val="48472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8CFE9A-30FA-72E9-DD76-3D5F4C1F8D91}"/>
              </a:ext>
            </a:extLst>
          </p:cNvPr>
          <p:cNvSpPr/>
          <p:nvPr/>
        </p:nvSpPr>
        <p:spPr>
          <a:xfrm>
            <a:off x="0" y="1931171"/>
            <a:ext cx="12192000" cy="176876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itle 1">
            <a:extLst>
              <a:ext uri="{FF2B5EF4-FFF2-40B4-BE49-F238E27FC236}">
                <a16:creationId xmlns:a16="http://schemas.microsoft.com/office/drawing/2014/main" id="{30469C3A-6321-A2BE-C130-F612E2229C5C}"/>
              </a:ext>
            </a:extLst>
          </p:cNvPr>
          <p:cNvSpPr txBox="1">
            <a:spLocks/>
          </p:cNvSpPr>
          <p:nvPr/>
        </p:nvSpPr>
        <p:spPr>
          <a:xfrm>
            <a:off x="2" y="1015916"/>
            <a:ext cx="12191998" cy="481374"/>
          </a:xfrm>
          <a:prstGeom prst="rect">
            <a:avLst/>
          </a:prstGeom>
        </p:spPr>
        <p:txBody>
          <a:bodyPr vert="horz" lIns="0" tIns="0" rIns="0" bIns="0" rtlCol="0" anchor="ctr" anchorCtr="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000" dirty="0">
                <a:latin typeface="Arial"/>
                <a:cs typeface="Arial"/>
              </a:rPr>
              <a:t>Solutions ManpowerGroup pour </a:t>
            </a:r>
            <a:r>
              <a:rPr lang="en-US" sz="3000" dirty="0" err="1">
                <a:latin typeface="Arial"/>
                <a:cs typeface="Arial"/>
              </a:rPr>
              <a:t>l’ensemble</a:t>
            </a:r>
            <a:r>
              <a:rPr lang="en-US" sz="3000" dirty="0">
                <a:latin typeface="Arial"/>
                <a:cs typeface="Arial"/>
              </a:rPr>
              <a:t> des </a:t>
            </a:r>
            <a:r>
              <a:rPr lang="en-US" sz="3000" dirty="0" err="1">
                <a:latin typeface="Arial"/>
                <a:cs typeface="Arial"/>
              </a:rPr>
              <a:t>besoins</a:t>
            </a:r>
            <a:r>
              <a:rPr lang="en-US" sz="3000" dirty="0">
                <a:latin typeface="Arial"/>
                <a:cs typeface="Arial"/>
              </a:rPr>
              <a:t> RH</a:t>
            </a:r>
          </a:p>
        </p:txBody>
      </p:sp>
      <p:sp>
        <p:nvSpPr>
          <p:cNvPr id="20" name="TextBox 19">
            <a:extLst>
              <a:ext uri="{FF2B5EF4-FFF2-40B4-BE49-F238E27FC236}">
                <a16:creationId xmlns:a16="http://schemas.microsoft.com/office/drawing/2014/main" id="{A57BFA51-6E66-57A8-C8B7-50BE73D2F5A2}"/>
              </a:ext>
            </a:extLst>
          </p:cNvPr>
          <p:cNvSpPr txBox="1"/>
          <p:nvPr/>
        </p:nvSpPr>
        <p:spPr>
          <a:xfrm>
            <a:off x="1097139" y="2984656"/>
            <a:ext cx="1877960" cy="430887"/>
          </a:xfrm>
          <a:prstGeom prst="rect">
            <a:avLst/>
          </a:prstGeom>
          <a:noFill/>
        </p:spPr>
        <p:txBody>
          <a:bodyPr wrap="square" lIns="0" tIns="0" rIns="0" bIns="0"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400" b="1" dirty="0">
                <a:solidFill>
                  <a:schemeClr val="accent4"/>
                </a:solidFill>
              </a:rPr>
              <a:t>Conseil &amp; </a:t>
            </a:r>
            <a:r>
              <a:rPr lang="en-US" sz="1400" b="1" dirty="0" err="1">
                <a:solidFill>
                  <a:schemeClr val="accent4"/>
                </a:solidFill>
              </a:rPr>
              <a:t>Analyse</a:t>
            </a:r>
            <a:r>
              <a:rPr lang="en-US" sz="1400" b="1" dirty="0">
                <a:solidFill>
                  <a:schemeClr val="accent4"/>
                </a:solidFill>
              </a:rPr>
              <a:t> </a:t>
            </a:r>
            <a:r>
              <a:rPr lang="en-US" sz="1400" b="1" dirty="0" err="1">
                <a:solidFill>
                  <a:schemeClr val="accent4"/>
                </a:solidFill>
              </a:rPr>
              <a:t>données</a:t>
            </a:r>
            <a:r>
              <a:rPr lang="en-US" sz="1400" b="1" dirty="0">
                <a:solidFill>
                  <a:schemeClr val="accent4"/>
                </a:solidFill>
              </a:rPr>
              <a:t> RH</a:t>
            </a:r>
          </a:p>
        </p:txBody>
      </p:sp>
      <p:sp>
        <p:nvSpPr>
          <p:cNvPr id="21" name="TextBox 20">
            <a:extLst>
              <a:ext uri="{FF2B5EF4-FFF2-40B4-BE49-F238E27FC236}">
                <a16:creationId xmlns:a16="http://schemas.microsoft.com/office/drawing/2014/main" id="{A200C2D8-FE26-D902-3AA5-134A73B04687}"/>
              </a:ext>
            </a:extLst>
          </p:cNvPr>
          <p:cNvSpPr txBox="1"/>
          <p:nvPr/>
        </p:nvSpPr>
        <p:spPr>
          <a:xfrm>
            <a:off x="3413296" y="2984655"/>
            <a:ext cx="1130708" cy="430887"/>
          </a:xfrm>
          <a:prstGeom prst="rect">
            <a:avLst/>
          </a:prstGeom>
          <a:noFill/>
        </p:spPr>
        <p:txBody>
          <a:bodyPr wrap="square" lIns="0" tIns="0" rIns="0" bIns="0"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400" b="1" dirty="0">
                <a:solidFill>
                  <a:schemeClr val="accent4"/>
                </a:solidFill>
              </a:rPr>
              <a:t>Gestion des </a:t>
            </a:r>
            <a:r>
              <a:rPr lang="en-US" sz="1400" b="1" dirty="0" err="1">
                <a:solidFill>
                  <a:schemeClr val="accent4"/>
                </a:solidFill>
              </a:rPr>
              <a:t>effectifs</a:t>
            </a:r>
            <a:endParaRPr lang="en-US" sz="1400" b="1" dirty="0">
              <a:solidFill>
                <a:schemeClr val="accent4"/>
              </a:solidFill>
            </a:endParaRPr>
          </a:p>
        </p:txBody>
      </p:sp>
      <p:sp>
        <p:nvSpPr>
          <p:cNvPr id="22" name="TextBox 21">
            <a:extLst>
              <a:ext uri="{FF2B5EF4-FFF2-40B4-BE49-F238E27FC236}">
                <a16:creationId xmlns:a16="http://schemas.microsoft.com/office/drawing/2014/main" id="{BFD03A77-A9A2-ED97-2106-02B17CC5686C}"/>
              </a:ext>
            </a:extLst>
          </p:cNvPr>
          <p:cNvSpPr txBox="1"/>
          <p:nvPr/>
        </p:nvSpPr>
        <p:spPr>
          <a:xfrm>
            <a:off x="4982201" y="2984655"/>
            <a:ext cx="1130709" cy="430887"/>
          </a:xfrm>
          <a:prstGeom prst="rect">
            <a:avLst/>
          </a:prstGeom>
          <a:noFill/>
        </p:spPr>
        <p:txBody>
          <a:bodyPr wrap="square" lIns="0" tIns="0" rIns="0" bIns="0"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400" b="1" dirty="0">
                <a:solidFill>
                  <a:schemeClr val="accent4"/>
                </a:solidFill>
              </a:rPr>
              <a:t>Sourcing de talents</a:t>
            </a:r>
          </a:p>
        </p:txBody>
      </p:sp>
      <p:sp>
        <p:nvSpPr>
          <p:cNvPr id="23" name="TextBox 22">
            <a:extLst>
              <a:ext uri="{FF2B5EF4-FFF2-40B4-BE49-F238E27FC236}">
                <a16:creationId xmlns:a16="http://schemas.microsoft.com/office/drawing/2014/main" id="{18F3041A-8547-7825-08E9-6FDC28FAA70D}"/>
              </a:ext>
            </a:extLst>
          </p:cNvPr>
          <p:cNvSpPr txBox="1"/>
          <p:nvPr/>
        </p:nvSpPr>
        <p:spPr>
          <a:xfrm>
            <a:off x="6614343" y="2984655"/>
            <a:ext cx="1130709" cy="430887"/>
          </a:xfrm>
          <a:prstGeom prst="rect">
            <a:avLst/>
          </a:prstGeom>
          <a:noFill/>
        </p:spPr>
        <p:txBody>
          <a:bodyPr wrap="square" lIns="0" tIns="0" rIns="0" bIns="0"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400" b="1" dirty="0">
                <a:solidFill>
                  <a:schemeClr val="accent4"/>
                </a:solidFill>
              </a:rPr>
              <a:t>Pilotage de </a:t>
            </a:r>
            <a:r>
              <a:rPr lang="en-US" sz="1400" b="1" dirty="0" err="1">
                <a:solidFill>
                  <a:schemeClr val="accent4"/>
                </a:solidFill>
              </a:rPr>
              <a:t>carrières</a:t>
            </a:r>
            <a:endParaRPr lang="en-US" sz="1400" b="1" dirty="0">
              <a:solidFill>
                <a:schemeClr val="accent4"/>
              </a:solidFill>
            </a:endParaRPr>
          </a:p>
        </p:txBody>
      </p:sp>
      <p:sp>
        <p:nvSpPr>
          <p:cNvPr id="24" name="TextBox 23">
            <a:extLst>
              <a:ext uri="{FF2B5EF4-FFF2-40B4-BE49-F238E27FC236}">
                <a16:creationId xmlns:a16="http://schemas.microsoft.com/office/drawing/2014/main" id="{81200FCB-A3E4-98B8-C041-772B6A961AAD}"/>
              </a:ext>
            </a:extLst>
          </p:cNvPr>
          <p:cNvSpPr txBox="1"/>
          <p:nvPr/>
        </p:nvSpPr>
        <p:spPr>
          <a:xfrm>
            <a:off x="8151302" y="2998113"/>
            <a:ext cx="1348275" cy="430887"/>
          </a:xfrm>
          <a:prstGeom prst="rect">
            <a:avLst/>
          </a:prstGeom>
          <a:noFill/>
        </p:spPr>
        <p:txBody>
          <a:bodyPr wrap="square" lIns="0" tIns="0" rIns="0" bIns="0"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400" b="1" dirty="0" err="1">
                <a:solidFill>
                  <a:schemeClr val="accent4"/>
                </a:solidFill>
              </a:rPr>
              <a:t>Mobilité</a:t>
            </a:r>
            <a:r>
              <a:rPr lang="en-US" sz="1400" b="1" dirty="0">
                <a:solidFill>
                  <a:schemeClr val="accent4"/>
                </a:solidFill>
              </a:rPr>
              <a:t> </a:t>
            </a:r>
            <a:r>
              <a:rPr lang="en-US" sz="1400" b="1" dirty="0" err="1">
                <a:solidFill>
                  <a:schemeClr val="accent4"/>
                </a:solidFill>
              </a:rPr>
              <a:t>professionnelle</a:t>
            </a:r>
            <a:endParaRPr lang="en-US" sz="1400" b="1" dirty="0">
              <a:solidFill>
                <a:schemeClr val="accent4"/>
              </a:solidFill>
            </a:endParaRPr>
          </a:p>
        </p:txBody>
      </p:sp>
      <p:sp>
        <p:nvSpPr>
          <p:cNvPr id="25" name="TextBox 24">
            <a:extLst>
              <a:ext uri="{FF2B5EF4-FFF2-40B4-BE49-F238E27FC236}">
                <a16:creationId xmlns:a16="http://schemas.microsoft.com/office/drawing/2014/main" id="{21D9DCA5-7BD4-F96C-531C-68F0B978DA0E}"/>
              </a:ext>
            </a:extLst>
          </p:cNvPr>
          <p:cNvSpPr txBox="1"/>
          <p:nvPr/>
        </p:nvSpPr>
        <p:spPr>
          <a:xfrm>
            <a:off x="9738627" y="2998113"/>
            <a:ext cx="1413104" cy="430887"/>
          </a:xfrm>
          <a:prstGeom prst="rect">
            <a:avLst/>
          </a:prstGeom>
          <a:noFill/>
        </p:spPr>
        <p:txBody>
          <a:bodyPr wrap="square" lIns="0" tIns="0" rIns="0" bIns="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400" b="1" dirty="0">
                <a:solidFill>
                  <a:schemeClr val="accent4"/>
                </a:solidFill>
              </a:rPr>
              <a:t>Attraction des </a:t>
            </a:r>
            <a:r>
              <a:rPr lang="en-US" sz="1400" b="1" dirty="0" err="1">
                <a:solidFill>
                  <a:schemeClr val="accent4"/>
                </a:solidFill>
              </a:rPr>
              <a:t>meilleurs</a:t>
            </a:r>
            <a:r>
              <a:rPr lang="en-US" sz="1400" b="1" dirty="0">
                <a:solidFill>
                  <a:schemeClr val="accent4"/>
                </a:solidFill>
              </a:rPr>
              <a:t> </a:t>
            </a:r>
            <a:r>
              <a:rPr lang="en-US" sz="1400" b="1" dirty="0" err="1">
                <a:solidFill>
                  <a:schemeClr val="accent4"/>
                </a:solidFill>
              </a:rPr>
              <a:t>profils</a:t>
            </a:r>
            <a:endParaRPr lang="en-US" sz="1400" b="1" dirty="0">
              <a:solidFill>
                <a:schemeClr val="accent4"/>
              </a:solidFill>
            </a:endParaRPr>
          </a:p>
        </p:txBody>
      </p:sp>
      <p:sp>
        <p:nvSpPr>
          <p:cNvPr id="27" name="Rounded Rectangle 26">
            <a:extLst>
              <a:ext uri="{FF2B5EF4-FFF2-40B4-BE49-F238E27FC236}">
                <a16:creationId xmlns:a16="http://schemas.microsoft.com/office/drawing/2014/main" id="{B903C9F4-08FB-1A6C-B179-DF609EA935C5}"/>
              </a:ext>
            </a:extLst>
          </p:cNvPr>
          <p:cNvSpPr/>
          <p:nvPr/>
        </p:nvSpPr>
        <p:spPr>
          <a:xfrm>
            <a:off x="2419139" y="5222929"/>
            <a:ext cx="7080438" cy="378467"/>
          </a:xfrm>
          <a:prstGeom prst="roundRect">
            <a:avLst>
              <a:gd name="adj" fmla="val 1321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tx1"/>
                </a:solidFill>
              </a:rPr>
              <a:t>Rendez-vous</a:t>
            </a:r>
            <a:r>
              <a:rPr lang="en-US" dirty="0">
                <a:solidFill>
                  <a:schemeClr val="tx1"/>
                </a:solidFill>
              </a:rPr>
              <a:t> sur </a:t>
            </a:r>
            <a:r>
              <a:rPr lang="en-US" dirty="0">
                <a:solidFill>
                  <a:schemeClr val="tx1"/>
                </a:solidFill>
                <a:hlinkClick r:id="rId3">
                  <a:extLst>
                    <a:ext uri="{A12FA001-AC4F-418D-AE19-62706E023703}">
                      <ahyp:hlinkClr xmlns:ahyp="http://schemas.microsoft.com/office/drawing/2018/hyperlinkcolor" val="tx"/>
                    </a:ext>
                  </a:extLst>
                </a:hlinkClick>
              </a:rPr>
              <a:t>www.manpowergroup.com</a:t>
            </a:r>
            <a:r>
              <a:rPr lang="en-US" dirty="0">
                <a:solidFill>
                  <a:schemeClr val="tx1"/>
                </a:solidFill>
              </a:rPr>
              <a:t> pour </a:t>
            </a:r>
            <a:r>
              <a:rPr lang="en-US" dirty="0" err="1">
                <a:solidFill>
                  <a:schemeClr val="tx1"/>
                </a:solidFill>
              </a:rPr>
              <a:t>en</a:t>
            </a:r>
            <a:r>
              <a:rPr lang="en-US" dirty="0">
                <a:solidFill>
                  <a:schemeClr val="tx1"/>
                </a:solidFill>
              </a:rPr>
              <a:t> savoir plus</a:t>
            </a:r>
            <a:endParaRPr lang="en-US" dirty="0">
              <a:solidFill>
                <a:schemeClr val="tx1"/>
              </a:solidFill>
              <a:cs typeface="Arial"/>
            </a:endParaRPr>
          </a:p>
        </p:txBody>
      </p:sp>
      <p:sp>
        <p:nvSpPr>
          <p:cNvPr id="28" name="Oval 27">
            <a:extLst>
              <a:ext uri="{FF2B5EF4-FFF2-40B4-BE49-F238E27FC236}">
                <a16:creationId xmlns:a16="http://schemas.microsoft.com/office/drawing/2014/main" id="{031C0AE8-AF78-BCA2-6F58-27DBFBE8B930}"/>
              </a:ext>
            </a:extLst>
          </p:cNvPr>
          <p:cNvSpPr/>
          <p:nvPr/>
        </p:nvSpPr>
        <p:spPr>
          <a:xfrm rot="16200000">
            <a:off x="5242524" y="2205035"/>
            <a:ext cx="630014" cy="630014"/>
          </a:xfrm>
          <a:prstGeom prst="ellipse">
            <a:avLst/>
          </a:prstGeom>
          <a:noFill/>
          <a:ln w="19050">
            <a:gradFill>
              <a:gsLst>
                <a:gs pos="0">
                  <a:schemeClr val="accent3"/>
                </a:gs>
                <a:gs pos="50000">
                  <a:srgbClr val="E4415F"/>
                </a:gs>
                <a:gs pos="100000">
                  <a:srgbClr val="E0690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9" name="Graphic 28">
            <a:extLst>
              <a:ext uri="{FF2B5EF4-FFF2-40B4-BE49-F238E27FC236}">
                <a16:creationId xmlns:a16="http://schemas.microsoft.com/office/drawing/2014/main" id="{4A55C899-B026-4071-2962-6BF617198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4763" y="2315742"/>
            <a:ext cx="413175" cy="413175"/>
          </a:xfrm>
          <a:prstGeom prst="rect">
            <a:avLst/>
          </a:prstGeom>
        </p:spPr>
      </p:pic>
      <p:sp>
        <p:nvSpPr>
          <p:cNvPr id="30" name="Oval 29">
            <a:extLst>
              <a:ext uri="{FF2B5EF4-FFF2-40B4-BE49-F238E27FC236}">
                <a16:creationId xmlns:a16="http://schemas.microsoft.com/office/drawing/2014/main" id="{AB36E7BB-F9F3-E8D3-2831-F53419C3006B}"/>
              </a:ext>
            </a:extLst>
          </p:cNvPr>
          <p:cNvSpPr/>
          <p:nvPr/>
        </p:nvSpPr>
        <p:spPr>
          <a:xfrm rot="16200000">
            <a:off x="3664076" y="2205035"/>
            <a:ext cx="630014" cy="630014"/>
          </a:xfrm>
          <a:prstGeom prst="ellipse">
            <a:avLst/>
          </a:prstGeom>
          <a:noFill/>
          <a:ln w="19050">
            <a:gradFill>
              <a:gsLst>
                <a:gs pos="0">
                  <a:schemeClr val="accent3"/>
                </a:gs>
                <a:gs pos="50000">
                  <a:srgbClr val="E4415F"/>
                </a:gs>
                <a:gs pos="100000">
                  <a:srgbClr val="E0690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1" name="Graphic 30">
            <a:extLst>
              <a:ext uri="{FF2B5EF4-FFF2-40B4-BE49-F238E27FC236}">
                <a16:creationId xmlns:a16="http://schemas.microsoft.com/office/drawing/2014/main" id="{C12D9494-EAC4-7055-C10E-CC2A9080D84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778613" y="2286723"/>
            <a:ext cx="413175" cy="413175"/>
          </a:xfrm>
          <a:prstGeom prst="rect">
            <a:avLst/>
          </a:prstGeom>
        </p:spPr>
      </p:pic>
      <p:sp>
        <p:nvSpPr>
          <p:cNvPr id="32" name="Oval 31">
            <a:extLst>
              <a:ext uri="{FF2B5EF4-FFF2-40B4-BE49-F238E27FC236}">
                <a16:creationId xmlns:a16="http://schemas.microsoft.com/office/drawing/2014/main" id="{232C5A0F-48A8-557B-37E4-AA78614BB11A}"/>
              </a:ext>
            </a:extLst>
          </p:cNvPr>
          <p:cNvSpPr/>
          <p:nvPr/>
        </p:nvSpPr>
        <p:spPr>
          <a:xfrm rot="16200000">
            <a:off x="1789125" y="2205035"/>
            <a:ext cx="630014" cy="630014"/>
          </a:xfrm>
          <a:prstGeom prst="ellipse">
            <a:avLst/>
          </a:prstGeom>
          <a:noFill/>
          <a:ln w="19050">
            <a:gradFill>
              <a:gsLst>
                <a:gs pos="0">
                  <a:schemeClr val="accent3"/>
                </a:gs>
                <a:gs pos="50000">
                  <a:srgbClr val="E4415F"/>
                </a:gs>
                <a:gs pos="100000">
                  <a:srgbClr val="E0690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Graphic 32">
            <a:extLst>
              <a:ext uri="{FF2B5EF4-FFF2-40B4-BE49-F238E27FC236}">
                <a16:creationId xmlns:a16="http://schemas.microsoft.com/office/drawing/2014/main" id="{EAB4C2B6-49AF-1487-6352-BA6028CE631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891364" y="2315742"/>
            <a:ext cx="413175" cy="413175"/>
          </a:xfrm>
          <a:prstGeom prst="rect">
            <a:avLst/>
          </a:prstGeom>
        </p:spPr>
      </p:pic>
      <p:sp>
        <p:nvSpPr>
          <p:cNvPr id="34" name="Oval 33">
            <a:extLst>
              <a:ext uri="{FF2B5EF4-FFF2-40B4-BE49-F238E27FC236}">
                <a16:creationId xmlns:a16="http://schemas.microsoft.com/office/drawing/2014/main" id="{596513B6-6679-A1FA-D7A2-4BD4D96E889D}"/>
              </a:ext>
            </a:extLst>
          </p:cNvPr>
          <p:cNvSpPr/>
          <p:nvPr/>
        </p:nvSpPr>
        <p:spPr>
          <a:xfrm rot="16200000">
            <a:off x="6869121" y="2205035"/>
            <a:ext cx="630014" cy="630014"/>
          </a:xfrm>
          <a:prstGeom prst="ellipse">
            <a:avLst/>
          </a:prstGeom>
          <a:noFill/>
          <a:ln w="19050">
            <a:gradFill>
              <a:gsLst>
                <a:gs pos="0">
                  <a:schemeClr val="accent3"/>
                </a:gs>
                <a:gs pos="50000">
                  <a:srgbClr val="E4415F"/>
                </a:gs>
                <a:gs pos="100000">
                  <a:srgbClr val="E0690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Graphic 34">
            <a:extLst>
              <a:ext uri="{FF2B5EF4-FFF2-40B4-BE49-F238E27FC236}">
                <a16:creationId xmlns:a16="http://schemas.microsoft.com/office/drawing/2014/main" id="{1CBF0391-5E66-3A9F-914A-1B02EC36BC2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977112" y="2298489"/>
            <a:ext cx="413175" cy="413175"/>
          </a:xfrm>
          <a:prstGeom prst="rect">
            <a:avLst/>
          </a:prstGeom>
        </p:spPr>
      </p:pic>
      <p:sp>
        <p:nvSpPr>
          <p:cNvPr id="36" name="Oval 35">
            <a:extLst>
              <a:ext uri="{FF2B5EF4-FFF2-40B4-BE49-F238E27FC236}">
                <a16:creationId xmlns:a16="http://schemas.microsoft.com/office/drawing/2014/main" id="{6331398D-8AF0-7B3D-3E5B-DCCEC7628EA9}"/>
              </a:ext>
            </a:extLst>
          </p:cNvPr>
          <p:cNvSpPr/>
          <p:nvPr/>
        </p:nvSpPr>
        <p:spPr>
          <a:xfrm rot="16200000">
            <a:off x="8519627" y="2205035"/>
            <a:ext cx="630014" cy="630014"/>
          </a:xfrm>
          <a:prstGeom prst="ellipse">
            <a:avLst/>
          </a:prstGeom>
          <a:noFill/>
          <a:ln w="19050">
            <a:gradFill>
              <a:gsLst>
                <a:gs pos="0">
                  <a:schemeClr val="accent3"/>
                </a:gs>
                <a:gs pos="50000">
                  <a:srgbClr val="E4415F"/>
                </a:gs>
                <a:gs pos="100000">
                  <a:srgbClr val="E0690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7" name="Graphic 36">
            <a:extLst>
              <a:ext uri="{FF2B5EF4-FFF2-40B4-BE49-F238E27FC236}">
                <a16:creationId xmlns:a16="http://schemas.microsoft.com/office/drawing/2014/main" id="{174F1C1E-1E74-D384-92B7-6031B7EE067C}"/>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621866" y="2315742"/>
            <a:ext cx="413175" cy="413175"/>
          </a:xfrm>
          <a:prstGeom prst="rect">
            <a:avLst/>
          </a:prstGeom>
        </p:spPr>
      </p:pic>
      <p:sp>
        <p:nvSpPr>
          <p:cNvPr id="38" name="Oval 37">
            <a:extLst>
              <a:ext uri="{FF2B5EF4-FFF2-40B4-BE49-F238E27FC236}">
                <a16:creationId xmlns:a16="http://schemas.microsoft.com/office/drawing/2014/main" id="{124B46D4-DF8C-4A9F-10EE-8557F9C05F6C}"/>
              </a:ext>
            </a:extLst>
          </p:cNvPr>
          <p:cNvSpPr/>
          <p:nvPr/>
        </p:nvSpPr>
        <p:spPr>
          <a:xfrm rot="16200000">
            <a:off x="10098075" y="2205035"/>
            <a:ext cx="630014" cy="630014"/>
          </a:xfrm>
          <a:prstGeom prst="ellipse">
            <a:avLst/>
          </a:prstGeom>
          <a:noFill/>
          <a:ln w="19050">
            <a:gradFill>
              <a:gsLst>
                <a:gs pos="0">
                  <a:schemeClr val="accent3"/>
                </a:gs>
                <a:gs pos="50000">
                  <a:srgbClr val="E4415F"/>
                </a:gs>
                <a:gs pos="100000">
                  <a:srgbClr val="E0690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9" name="Graphic 38">
            <a:extLst>
              <a:ext uri="{FF2B5EF4-FFF2-40B4-BE49-F238E27FC236}">
                <a16:creationId xmlns:a16="http://schemas.microsoft.com/office/drawing/2014/main" id="{C0402278-7AD4-273F-A5B7-BED88769F15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0206494" y="2298488"/>
            <a:ext cx="413175" cy="413175"/>
          </a:xfrm>
          <a:prstGeom prst="rect">
            <a:avLst/>
          </a:prstGeom>
        </p:spPr>
      </p:pic>
      <p:pic>
        <p:nvPicPr>
          <p:cNvPr id="3" name="Picture 2">
            <a:extLst>
              <a:ext uri="{FF2B5EF4-FFF2-40B4-BE49-F238E27FC236}">
                <a16:creationId xmlns:a16="http://schemas.microsoft.com/office/drawing/2014/main" id="{1EA91084-FC11-E23B-F2FA-9C9D1B53121F}"/>
              </a:ext>
            </a:extLst>
          </p:cNvPr>
          <p:cNvPicPr>
            <a:picLocks noChangeAspect="1"/>
          </p:cNvPicPr>
          <p:nvPr/>
        </p:nvPicPr>
        <p:blipFill>
          <a:blip r:embed="rId16"/>
          <a:stretch>
            <a:fillRect/>
          </a:stretch>
        </p:blipFill>
        <p:spPr>
          <a:xfrm>
            <a:off x="2209800" y="4482484"/>
            <a:ext cx="7772400" cy="497433"/>
          </a:xfrm>
          <a:prstGeom prst="rect">
            <a:avLst/>
          </a:prstGeom>
        </p:spPr>
      </p:pic>
      <p:sp>
        <p:nvSpPr>
          <p:cNvPr id="2" name="Espace réservé du pied de page 1">
            <a:extLst>
              <a:ext uri="{FF2B5EF4-FFF2-40B4-BE49-F238E27FC236}">
                <a16:creationId xmlns:a16="http://schemas.microsoft.com/office/drawing/2014/main" id="{9D7CDDBF-CCF3-8F02-A098-38331FB57AFF}"/>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Tree>
    <p:extLst>
      <p:ext uri="{BB962C8B-B14F-4D97-AF65-F5344CB8AC3E}">
        <p14:creationId xmlns:p14="http://schemas.microsoft.com/office/powerpoint/2010/main" val="11197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09125EA-2ED2-4EC5-E5E8-8F7EAEE03C68}"/>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3" name="Espace réservé du texte 2">
            <a:extLst>
              <a:ext uri="{FF2B5EF4-FFF2-40B4-BE49-F238E27FC236}">
                <a16:creationId xmlns:a16="http://schemas.microsoft.com/office/drawing/2014/main" id="{75DC8708-EA20-39BB-83AC-76667DB4B8D2}"/>
              </a:ext>
            </a:extLst>
          </p:cNvPr>
          <p:cNvSpPr>
            <a:spLocks noGrp="1"/>
          </p:cNvSpPr>
          <p:nvPr>
            <p:ph type="body" sz="quarter" idx="10"/>
          </p:nvPr>
        </p:nvSpPr>
        <p:spPr>
          <a:xfrm>
            <a:off x="4719320" y="2553687"/>
            <a:ext cx="6565516" cy="3796313"/>
          </a:xfrm>
        </p:spPr>
        <p:txBody>
          <a:bodyPr/>
          <a:lstStyle/>
          <a:p>
            <a:r>
              <a:rPr lang="fr-FR" dirty="0">
                <a:solidFill>
                  <a:srgbClr val="000000"/>
                </a:solidFill>
              </a:rPr>
              <a:t>Des intentions d’embauche à 34 %, soit 2 points de plus</a:t>
            </a:r>
            <a:br>
              <a:rPr lang="fr-FR" dirty="0">
                <a:solidFill>
                  <a:srgbClr val="000000"/>
                </a:solidFill>
              </a:rPr>
            </a:br>
            <a:r>
              <a:rPr lang="fr-FR" dirty="0">
                <a:solidFill>
                  <a:srgbClr val="000000"/>
                </a:solidFill>
              </a:rPr>
              <a:t>par rapport au Q1 2024 et 5 points de moins qu’au Q2 2023, témoignant d’un retour timide d’optimisme chez les entreprises.</a:t>
            </a:r>
          </a:p>
          <a:p>
            <a:r>
              <a:rPr lang="fr-FR" dirty="0">
                <a:solidFill>
                  <a:srgbClr val="000000"/>
                </a:solidFill>
              </a:rPr>
              <a:t>Dans le même temps, 16% des entreprises françaises anticipent une diminution de leurs effectifs au second trimestre 2024. Au dernier trimestre, ce taux s’affichait à 13%, un taux identique à la même période l’an passé. </a:t>
            </a:r>
          </a:p>
          <a:p>
            <a:r>
              <a:rPr lang="fr-FR" dirty="0">
                <a:solidFill>
                  <a:srgbClr val="000000"/>
                </a:solidFill>
              </a:rPr>
              <a:t>Des chiffres confirmant </a:t>
            </a:r>
            <a:r>
              <a:rPr lang="fr-FR" sz="1600" dirty="0">
                <a:solidFill>
                  <a:srgbClr val="000000"/>
                </a:solidFill>
                <a:effectLst/>
                <a:latin typeface="Arial" panose="020B0604020202020204" pitchFamily="34" charset="0"/>
                <a:ea typeface="Arial" panose="020B0604020202020204" pitchFamily="34" charset="0"/>
                <a:cs typeface="Noto Sans Symbols"/>
              </a:rPr>
              <a:t>que </a:t>
            </a:r>
            <a:r>
              <a:rPr lang="fr-FR" sz="1600" b="1" dirty="0">
                <a:solidFill>
                  <a:srgbClr val="000000"/>
                </a:solidFill>
                <a:effectLst/>
                <a:latin typeface="Arial" panose="020B0604020202020204" pitchFamily="34" charset="0"/>
                <a:ea typeface="Arial" panose="020B0604020202020204" pitchFamily="34" charset="0"/>
                <a:cs typeface="Noto Sans Symbols"/>
              </a:rPr>
              <a:t>l’année s’annonce effectivement en dents de scie</a:t>
            </a:r>
            <a:r>
              <a:rPr lang="fr-FR" sz="1600" dirty="0">
                <a:solidFill>
                  <a:srgbClr val="000000"/>
                </a:solidFill>
                <a:effectLst/>
                <a:latin typeface="Arial" panose="020B0604020202020204" pitchFamily="34" charset="0"/>
                <a:ea typeface="Arial" panose="020B0604020202020204" pitchFamily="34" charset="0"/>
                <a:cs typeface="Noto Sans Symbols"/>
              </a:rPr>
              <a:t>, avec l’organisation des Jeux Olympiques en France qui génèrera des pics de besoins et d’embauches. Les entreprises préfèrent néanmoins jouer la carte de l’embauche modérée afin de maîtriser leur masse salariale et leurs budgets dans une année aussi incertaine que pleine d’espoir. </a:t>
            </a:r>
            <a:endParaRPr lang="fr-FR" sz="1600" dirty="0">
              <a:solidFill>
                <a:srgbClr val="000000"/>
              </a:solidFill>
              <a:effectLst/>
              <a:latin typeface="Noto Sans Symbols"/>
              <a:ea typeface="Noto Sans Symbols"/>
              <a:cs typeface="Noto Sans Symbols"/>
            </a:endParaRPr>
          </a:p>
          <a:p>
            <a:pPr marL="0" indent="0">
              <a:buNone/>
            </a:pPr>
            <a:r>
              <a:rPr lang="fr-FR" dirty="0"/>
              <a:t> </a:t>
            </a:r>
            <a:endParaRPr lang="fr-FR" dirty="0">
              <a:highlight>
                <a:srgbClr val="FFFF00"/>
              </a:highlight>
            </a:endParaRPr>
          </a:p>
        </p:txBody>
      </p:sp>
      <p:sp>
        <p:nvSpPr>
          <p:cNvPr id="4" name="Espace réservé du texte 3">
            <a:extLst>
              <a:ext uri="{FF2B5EF4-FFF2-40B4-BE49-F238E27FC236}">
                <a16:creationId xmlns:a16="http://schemas.microsoft.com/office/drawing/2014/main" id="{2E180E8C-F372-7421-582E-273A85E7C282}"/>
              </a:ext>
            </a:extLst>
          </p:cNvPr>
          <p:cNvSpPr>
            <a:spLocks noGrp="1"/>
          </p:cNvSpPr>
          <p:nvPr>
            <p:ph type="body" sz="quarter" idx="11"/>
          </p:nvPr>
        </p:nvSpPr>
        <p:spPr>
          <a:xfrm>
            <a:off x="4719320" y="1375509"/>
            <a:ext cx="6565517" cy="738664"/>
          </a:xfrm>
        </p:spPr>
        <p:txBody>
          <a:bodyPr/>
          <a:lstStyle/>
          <a:p>
            <a:r>
              <a:rPr lang="fr-FR" dirty="0"/>
              <a:t>Trois enseignements</a:t>
            </a:r>
          </a:p>
        </p:txBody>
      </p:sp>
    </p:spTree>
    <p:extLst>
      <p:ext uri="{BB962C8B-B14F-4D97-AF65-F5344CB8AC3E}">
        <p14:creationId xmlns:p14="http://schemas.microsoft.com/office/powerpoint/2010/main" val="299005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A1BB5DE-D7DC-9EAC-8BC0-63596A561BB1}"/>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4" name="Espace réservé du texte 3">
            <a:extLst>
              <a:ext uri="{FF2B5EF4-FFF2-40B4-BE49-F238E27FC236}">
                <a16:creationId xmlns:a16="http://schemas.microsoft.com/office/drawing/2014/main" id="{0A5FE4C4-B2C2-34DF-B367-71F8C8E8DE0A}"/>
              </a:ext>
            </a:extLst>
          </p:cNvPr>
          <p:cNvSpPr>
            <a:spLocks noGrp="1"/>
          </p:cNvSpPr>
          <p:nvPr>
            <p:ph type="body" sz="quarter" idx="10"/>
          </p:nvPr>
        </p:nvSpPr>
        <p:spPr/>
        <p:txBody>
          <a:bodyPr/>
          <a:lstStyle/>
          <a:p>
            <a:r>
              <a:rPr lang="fr-FR" dirty="0"/>
              <a:t>« À l’instar d’une conjoncture économique qui retrouve quelques couleurs, le deuxième trimestre de 2024 s’annonce plus réjouissant que le début d’année. Tous les secteurs de l’emploi restent dynamiques, malgré quelques baisses dans les secteurs de la communication et de l’informatique. Au contraire des entreprises en région qui enregistrent des hausses modérées régulières, contrastées par des baisses importantes en Auvergne-Rhône-Alpes et en Corse, qui apparaissent toutefois comme des retours à la normale par rapport à la fin d’année 2023. Malgré la perspective réjouissante des Jeux Olympiques, les entreprises préfèrent jouer la carte de la précaution afin de ne pas faire de recrutements trop massifs, qu’elles pourraient regretter en seconde partie d’année » </a:t>
            </a:r>
          </a:p>
          <a:p>
            <a:endParaRPr lang="fr-FR" i="0" dirty="0"/>
          </a:p>
          <a:p>
            <a:r>
              <a:rPr lang="fr-FR" i="0" dirty="0"/>
              <a:t>Alain </a:t>
            </a:r>
            <a:r>
              <a:rPr lang="fr-FR" i="0" dirty="0" err="1"/>
              <a:t>Roumilhac</a:t>
            </a:r>
            <a:r>
              <a:rPr lang="fr-FR" i="0" dirty="0"/>
              <a:t>,</a:t>
            </a:r>
            <a:br>
              <a:rPr lang="fr-FR" i="0" dirty="0"/>
            </a:br>
            <a:r>
              <a:rPr lang="fr-FR" b="0" i="0" dirty="0"/>
              <a:t>Président de </a:t>
            </a:r>
            <a:r>
              <a:rPr lang="fr-FR" b="0" i="0" dirty="0" err="1"/>
              <a:t>ManpowerGroup</a:t>
            </a:r>
            <a:r>
              <a:rPr lang="fr-FR" b="0" i="0" dirty="0"/>
              <a:t> Europe du Sud</a:t>
            </a:r>
            <a:endParaRPr lang="en-US" b="0" i="0" dirty="0"/>
          </a:p>
        </p:txBody>
      </p:sp>
      <p:pic>
        <p:nvPicPr>
          <p:cNvPr id="5" name="Espace réservé pour une image  4" descr="Une image contenant personne, homme, habits, Blazer&#10;&#10;Description générée automatiquement">
            <a:extLst>
              <a:ext uri="{FF2B5EF4-FFF2-40B4-BE49-F238E27FC236}">
                <a16:creationId xmlns:a16="http://schemas.microsoft.com/office/drawing/2014/main" id="{89274073-FB9F-C521-3DBB-1408C84653E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r="17154"/>
          <a:stretch/>
        </p:blipFill>
        <p:spPr>
          <a:xfrm>
            <a:off x="0" y="512763"/>
            <a:ext cx="6008688" cy="5802312"/>
          </a:xfrm>
          <a:prstGeom prst="rect">
            <a:avLst/>
          </a:prstGeom>
        </p:spPr>
      </p:pic>
    </p:spTree>
    <p:extLst>
      <p:ext uri="{BB962C8B-B14F-4D97-AF65-F5344CB8AC3E}">
        <p14:creationId xmlns:p14="http://schemas.microsoft.com/office/powerpoint/2010/main" val="151189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87406BFE-9B2A-9097-DDA9-14C7143C9C3E}"/>
              </a:ext>
            </a:extLst>
          </p:cNvPr>
          <p:cNvSpPr>
            <a:spLocks noGrp="1"/>
          </p:cNvSpPr>
          <p:nvPr>
            <p:ph type="body" sz="quarter" idx="12"/>
          </p:nvPr>
        </p:nvSpPr>
        <p:spPr/>
        <p:txBody>
          <a:bodyPr/>
          <a:lstStyle/>
          <a:p>
            <a:r>
              <a:rPr lang="fr-FR" dirty="0"/>
              <a:t>-1</a:t>
            </a:r>
          </a:p>
        </p:txBody>
      </p:sp>
      <p:sp>
        <p:nvSpPr>
          <p:cNvPr id="5" name="Titre 4">
            <a:extLst>
              <a:ext uri="{FF2B5EF4-FFF2-40B4-BE49-F238E27FC236}">
                <a16:creationId xmlns:a16="http://schemas.microsoft.com/office/drawing/2014/main" id="{21BCD7B8-F5BE-482F-62B5-1EF2C880BE08}"/>
              </a:ext>
            </a:extLst>
          </p:cNvPr>
          <p:cNvSpPr>
            <a:spLocks noGrp="1"/>
          </p:cNvSpPr>
          <p:nvPr>
            <p:ph type="title"/>
          </p:nvPr>
        </p:nvSpPr>
        <p:spPr>
          <a:xfrm>
            <a:off x="695326" y="607002"/>
            <a:ext cx="10801350" cy="923330"/>
          </a:xfrm>
        </p:spPr>
        <p:txBody>
          <a:bodyPr/>
          <a:lstStyle/>
          <a:p>
            <a:r>
              <a:rPr lang="fr-FR" dirty="0"/>
              <a:t>Les perspectives de l'emploi en France au deuxième trimestre 2024 </a:t>
            </a:r>
          </a:p>
        </p:txBody>
      </p:sp>
      <p:sp>
        <p:nvSpPr>
          <p:cNvPr id="6" name="Espace réservé du contenu 5">
            <a:extLst>
              <a:ext uri="{FF2B5EF4-FFF2-40B4-BE49-F238E27FC236}">
                <a16:creationId xmlns:a16="http://schemas.microsoft.com/office/drawing/2014/main" id="{6CFD4378-56EC-EAAC-2034-6B44356944F8}"/>
              </a:ext>
            </a:extLst>
          </p:cNvPr>
          <p:cNvSpPr>
            <a:spLocks noGrp="1"/>
          </p:cNvSpPr>
          <p:nvPr>
            <p:ph idx="1"/>
          </p:nvPr>
        </p:nvSpPr>
        <p:spPr>
          <a:xfrm>
            <a:off x="697498" y="1578314"/>
            <a:ext cx="10799178" cy="492443"/>
          </a:xfrm>
        </p:spPr>
        <p:txBody>
          <a:bodyPr/>
          <a:lstStyle/>
          <a:p>
            <a:r>
              <a:rPr lang="fr-FR" sz="1600" dirty="0">
                <a:latin typeface="Arial"/>
                <a:cs typeface="Arial"/>
              </a:rPr>
              <a:t>Des prévisions nettes d'emploi </a:t>
            </a:r>
            <a:r>
              <a:rPr lang="fr-FR" sz="1600" b="1" dirty="0">
                <a:latin typeface="Arial"/>
                <a:cs typeface="Arial"/>
              </a:rPr>
              <a:t>en baisse de 1 point</a:t>
            </a:r>
            <a:r>
              <a:rPr lang="fr-FR" sz="1600" dirty="0">
                <a:latin typeface="Arial"/>
                <a:cs typeface="Arial"/>
              </a:rPr>
              <a:t> </a:t>
            </a:r>
            <a:r>
              <a:rPr lang="fr-FR" sz="1600" b="1" dirty="0">
                <a:latin typeface="Arial"/>
                <a:cs typeface="Arial"/>
              </a:rPr>
              <a:t>par rapport au trimestre précédent </a:t>
            </a:r>
            <a:r>
              <a:rPr lang="fr-FR" sz="1600" dirty="0">
                <a:latin typeface="Arial"/>
                <a:cs typeface="Arial"/>
              </a:rPr>
              <a:t>et de </a:t>
            </a:r>
            <a:br>
              <a:rPr lang="fr-FR" sz="1600" dirty="0">
                <a:latin typeface="Arial"/>
                <a:cs typeface="Arial"/>
              </a:rPr>
            </a:br>
            <a:r>
              <a:rPr lang="fr-FR" sz="1600" b="1" dirty="0">
                <a:latin typeface="Arial"/>
                <a:cs typeface="Arial"/>
              </a:rPr>
              <a:t>8 points par rapport au T2 2023</a:t>
            </a:r>
          </a:p>
        </p:txBody>
      </p:sp>
      <p:sp>
        <p:nvSpPr>
          <p:cNvPr id="4" name="Espace réservé du pied de page 3">
            <a:extLst>
              <a:ext uri="{FF2B5EF4-FFF2-40B4-BE49-F238E27FC236}">
                <a16:creationId xmlns:a16="http://schemas.microsoft.com/office/drawing/2014/main" id="{9ED14C06-824F-AA91-C083-3885FAD06A89}"/>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7" name="Espace réservé du texte 6">
            <a:extLst>
              <a:ext uri="{FF2B5EF4-FFF2-40B4-BE49-F238E27FC236}">
                <a16:creationId xmlns:a16="http://schemas.microsoft.com/office/drawing/2014/main" id="{1DB3970F-BBEB-444C-335D-72835CC5EE68}"/>
              </a:ext>
            </a:extLst>
          </p:cNvPr>
          <p:cNvSpPr>
            <a:spLocks noGrp="1"/>
          </p:cNvSpPr>
          <p:nvPr>
            <p:ph type="body" sz="quarter" idx="10"/>
          </p:nvPr>
        </p:nvSpPr>
        <p:spPr/>
        <p:txBody>
          <a:bodyPr/>
          <a:lstStyle/>
          <a:p>
            <a:r>
              <a:rPr lang="fr-FR" dirty="0"/>
              <a:t>1 046</a:t>
            </a:r>
          </a:p>
          <a:p>
            <a:pPr lvl="1"/>
            <a:r>
              <a:rPr lang="fr-FR" dirty="0"/>
              <a:t>Employeurs sondés</a:t>
            </a:r>
          </a:p>
          <a:p>
            <a:r>
              <a:rPr lang="fr-FR" dirty="0"/>
              <a:t>13 </a:t>
            </a:r>
          </a:p>
          <a:p>
            <a:pPr lvl="1"/>
            <a:r>
              <a:rPr lang="fr-FR" dirty="0"/>
              <a:t>Régions</a:t>
            </a:r>
          </a:p>
          <a:p>
            <a:r>
              <a:rPr lang="fr-FR" dirty="0"/>
              <a:t>9</a:t>
            </a:r>
          </a:p>
          <a:p>
            <a:pPr lvl="1"/>
            <a:r>
              <a:rPr lang="fr-FR" dirty="0"/>
              <a:t>Secteurs</a:t>
            </a:r>
          </a:p>
        </p:txBody>
      </p:sp>
      <p:sp>
        <p:nvSpPr>
          <p:cNvPr id="10" name="Espace réservé du texte 9">
            <a:extLst>
              <a:ext uri="{FF2B5EF4-FFF2-40B4-BE49-F238E27FC236}">
                <a16:creationId xmlns:a16="http://schemas.microsoft.com/office/drawing/2014/main" id="{489F04D8-F2DA-5C08-5C75-9B3EA60B2DC2}"/>
              </a:ext>
            </a:extLst>
          </p:cNvPr>
          <p:cNvSpPr>
            <a:spLocks noGrp="1"/>
          </p:cNvSpPr>
          <p:nvPr>
            <p:ph type="body" sz="quarter" idx="13"/>
          </p:nvPr>
        </p:nvSpPr>
        <p:spPr/>
        <p:txBody>
          <a:bodyPr/>
          <a:lstStyle/>
          <a:p>
            <a:r>
              <a:rPr lang="fr-FR" dirty="0"/>
              <a:t>Par rapport à T1 2024</a:t>
            </a:r>
          </a:p>
        </p:txBody>
      </p:sp>
      <p:grpSp>
        <p:nvGrpSpPr>
          <p:cNvPr id="42" name="Groupe 41">
            <a:extLst>
              <a:ext uri="{FF2B5EF4-FFF2-40B4-BE49-F238E27FC236}">
                <a16:creationId xmlns:a16="http://schemas.microsoft.com/office/drawing/2014/main" id="{458D83AC-7EB5-56A0-0FD2-AEAEFEAB711B}"/>
              </a:ext>
            </a:extLst>
          </p:cNvPr>
          <p:cNvGrpSpPr/>
          <p:nvPr/>
        </p:nvGrpSpPr>
        <p:grpSpPr>
          <a:xfrm>
            <a:off x="9374252" y="3627625"/>
            <a:ext cx="635761" cy="635761"/>
            <a:chOff x="8432143" y="1173079"/>
            <a:chExt cx="635761" cy="635761"/>
          </a:xfrm>
        </p:grpSpPr>
        <p:sp>
          <p:nvSpPr>
            <p:cNvPr id="31" name="Ellipse 30">
              <a:extLst>
                <a:ext uri="{FF2B5EF4-FFF2-40B4-BE49-F238E27FC236}">
                  <a16:creationId xmlns:a16="http://schemas.microsoft.com/office/drawing/2014/main" id="{5AC4A03B-AF4F-AD42-D9C5-66423DCE564D}"/>
                </a:ext>
              </a:extLst>
            </p:cNvPr>
            <p:cNvSpPr/>
            <p:nvPr/>
          </p:nvSpPr>
          <p:spPr>
            <a:xfrm>
              <a:off x="8432143" y="1173079"/>
              <a:ext cx="635761" cy="635761"/>
            </a:xfrm>
            <a:prstGeom prst="ellipse">
              <a:avLst/>
            </a:prstGeom>
            <a:gradFill flip="none" rotWithShape="1">
              <a:gsLst>
                <a:gs pos="0">
                  <a:srgbClr val="A0333F"/>
                </a:gs>
                <a:gs pos="27000">
                  <a:srgbClr val="AB3544"/>
                </a:gs>
                <a:gs pos="100000">
                  <a:srgbClr val="E3415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a:extLst>
                <a:ext uri="{FF2B5EF4-FFF2-40B4-BE49-F238E27FC236}">
                  <a16:creationId xmlns:a16="http://schemas.microsoft.com/office/drawing/2014/main" id="{12568D86-3F9B-9277-D473-769759245BC9}"/>
                </a:ext>
              </a:extLst>
            </p:cNvPr>
            <p:cNvGrpSpPr/>
            <p:nvPr/>
          </p:nvGrpSpPr>
          <p:grpSpPr>
            <a:xfrm>
              <a:off x="8631171" y="1368985"/>
              <a:ext cx="257284" cy="250764"/>
              <a:chOff x="8631171" y="1368985"/>
              <a:chExt cx="257284" cy="250764"/>
            </a:xfrm>
          </p:grpSpPr>
          <p:cxnSp>
            <p:nvCxnSpPr>
              <p:cNvPr id="33" name="Connecteur droit avec flèche 32">
                <a:extLst>
                  <a:ext uri="{FF2B5EF4-FFF2-40B4-BE49-F238E27FC236}">
                    <a16:creationId xmlns:a16="http://schemas.microsoft.com/office/drawing/2014/main" id="{EC21C242-691F-A454-2EF1-F8000AE00A10}"/>
                  </a:ext>
                </a:extLst>
              </p:cNvPr>
              <p:cNvCxnSpPr>
                <a:cxnSpLocks/>
              </p:cNvCxnSpPr>
              <p:nvPr/>
            </p:nvCxnSpPr>
            <p:spPr>
              <a:xfrm>
                <a:off x="8631171" y="1368985"/>
                <a:ext cx="257284" cy="245991"/>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5DB35912-8E9A-AE09-303F-7268CC82433D}"/>
                  </a:ext>
                </a:extLst>
              </p:cNvPr>
              <p:cNvCxnSpPr>
                <a:cxnSpLocks/>
              </p:cNvCxnSpPr>
              <p:nvPr/>
            </p:nvCxnSpPr>
            <p:spPr>
              <a:xfrm>
                <a:off x="8888455" y="1481421"/>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E056E126-E86C-6C19-B495-AC35A2013F42}"/>
                  </a:ext>
                </a:extLst>
              </p:cNvPr>
              <p:cNvCxnSpPr>
                <a:cxnSpLocks/>
              </p:cNvCxnSpPr>
              <p:nvPr/>
            </p:nvCxnSpPr>
            <p:spPr>
              <a:xfrm rot="16200000" flipH="1" flipV="1">
                <a:off x="8817349" y="1552097"/>
                <a:ext cx="0" cy="135303"/>
              </a:xfrm>
              <a:prstGeom prst="straightConnector1">
                <a:avLst/>
              </a:prstGeom>
              <a:ln w="1270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57" name="Rectangle : coins arrondis 56">
            <a:extLst>
              <a:ext uri="{FF2B5EF4-FFF2-40B4-BE49-F238E27FC236}">
                <a16:creationId xmlns:a16="http://schemas.microsoft.com/office/drawing/2014/main" id="{336DEF48-27F2-3952-4888-6A14A5FBFA80}"/>
              </a:ext>
            </a:extLst>
          </p:cNvPr>
          <p:cNvSpPr/>
          <p:nvPr/>
        </p:nvSpPr>
        <p:spPr>
          <a:xfrm>
            <a:off x="3407456" y="2752311"/>
            <a:ext cx="5372888" cy="3165995"/>
          </a:xfrm>
          <a:prstGeom prst="roundRect">
            <a:avLst>
              <a:gd name="adj" fmla="val 5537"/>
            </a:avLst>
          </a:prstGeom>
          <a:solidFill>
            <a:srgbClr val="F9E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8" name="Espace réservé du graphique 12">
            <a:extLst>
              <a:ext uri="{FF2B5EF4-FFF2-40B4-BE49-F238E27FC236}">
                <a16:creationId xmlns:a16="http://schemas.microsoft.com/office/drawing/2014/main" id="{C0896A1A-3B2E-2B6F-D5A5-DAF551A8B61A}"/>
              </a:ext>
            </a:extLst>
          </p:cNvPr>
          <p:cNvGraphicFramePr>
            <a:graphicFrameLocks noGrp="1"/>
          </p:cNvGraphicFramePr>
          <p:nvPr>
            <p:ph type="chart" sz="quarter" idx="11"/>
            <p:extLst>
              <p:ext uri="{D42A27DB-BD31-4B8C-83A1-F6EECF244321}">
                <p14:modId xmlns:p14="http://schemas.microsoft.com/office/powerpoint/2010/main" val="180740051"/>
              </p:ext>
            </p:extLst>
          </p:nvPr>
        </p:nvGraphicFramePr>
        <p:xfrm>
          <a:off x="3409157" y="3076061"/>
          <a:ext cx="5373687" cy="2203625"/>
        </p:xfrm>
        <a:graphic>
          <a:graphicData uri="http://schemas.openxmlformats.org/drawingml/2006/chart">
            <c:chart xmlns:c="http://schemas.openxmlformats.org/drawingml/2006/chart" xmlns:r="http://schemas.openxmlformats.org/officeDocument/2006/relationships" r:id="rId3"/>
          </a:graphicData>
        </a:graphic>
      </p:graphicFrame>
      <p:grpSp>
        <p:nvGrpSpPr>
          <p:cNvPr id="59" name="Groupe 58">
            <a:extLst>
              <a:ext uri="{FF2B5EF4-FFF2-40B4-BE49-F238E27FC236}">
                <a16:creationId xmlns:a16="http://schemas.microsoft.com/office/drawing/2014/main" id="{8C9C98F9-FE93-A516-FFC3-AE956962C055}"/>
              </a:ext>
            </a:extLst>
          </p:cNvPr>
          <p:cNvGrpSpPr/>
          <p:nvPr/>
        </p:nvGrpSpPr>
        <p:grpSpPr>
          <a:xfrm>
            <a:off x="3751270" y="5270766"/>
            <a:ext cx="4592072" cy="489564"/>
            <a:chOff x="3751270" y="5270766"/>
            <a:chExt cx="4592072" cy="489564"/>
          </a:xfrm>
        </p:grpSpPr>
        <p:sp>
          <p:nvSpPr>
            <p:cNvPr id="60" name="Espace réservé du texte 9">
              <a:extLst>
                <a:ext uri="{FF2B5EF4-FFF2-40B4-BE49-F238E27FC236}">
                  <a16:creationId xmlns:a16="http://schemas.microsoft.com/office/drawing/2014/main" id="{0CC1C62B-F5E8-8CC8-CB63-C696073A4821}"/>
                </a:ext>
              </a:extLst>
            </p:cNvPr>
            <p:cNvSpPr txBox="1">
              <a:spLocks/>
            </p:cNvSpPr>
            <p:nvPr/>
          </p:nvSpPr>
          <p:spPr>
            <a:xfrm>
              <a:off x="4145172" y="5270766"/>
              <a:ext cx="1903413" cy="16619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61" name="Espace réservé du texte 9">
              <a:extLst>
                <a:ext uri="{FF2B5EF4-FFF2-40B4-BE49-F238E27FC236}">
                  <a16:creationId xmlns:a16="http://schemas.microsoft.com/office/drawing/2014/main" id="{2D0284FF-F3F5-B2A5-7194-C909F359EECD}"/>
                </a:ext>
              </a:extLst>
            </p:cNvPr>
            <p:cNvSpPr txBox="1">
              <a:spLocks/>
            </p:cNvSpPr>
            <p:nvPr/>
          </p:nvSpPr>
          <p:spPr>
            <a:xfrm>
              <a:off x="7062645" y="5270766"/>
              <a:ext cx="80957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62" name="Connecteur droit 61">
              <a:extLst>
                <a:ext uri="{FF2B5EF4-FFF2-40B4-BE49-F238E27FC236}">
                  <a16:creationId xmlns:a16="http://schemas.microsoft.com/office/drawing/2014/main" id="{299CBF45-41A0-DB8B-057E-A390940740DB}"/>
                </a:ext>
              </a:extLst>
            </p:cNvPr>
            <p:cNvCxnSpPr>
              <a:cxnSpLocks/>
            </p:cNvCxnSpPr>
            <p:nvPr/>
          </p:nvCxnSpPr>
          <p:spPr>
            <a:xfrm>
              <a:off x="3751270" y="5502012"/>
              <a:ext cx="270341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Espace réservé du texte 9">
              <a:extLst>
                <a:ext uri="{FF2B5EF4-FFF2-40B4-BE49-F238E27FC236}">
                  <a16:creationId xmlns:a16="http://schemas.microsoft.com/office/drawing/2014/main" id="{C1EE072E-AB48-428E-112A-53553CFA39AF}"/>
                </a:ext>
              </a:extLst>
            </p:cNvPr>
            <p:cNvSpPr txBox="1">
              <a:spLocks/>
            </p:cNvSpPr>
            <p:nvPr/>
          </p:nvSpPr>
          <p:spPr>
            <a:xfrm>
              <a:off x="3751270" y="5594131"/>
              <a:ext cx="79883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sp>
          <p:nvSpPr>
            <p:cNvPr id="64" name="Espace réservé du texte 9">
              <a:extLst>
                <a:ext uri="{FF2B5EF4-FFF2-40B4-BE49-F238E27FC236}">
                  <a16:creationId xmlns:a16="http://schemas.microsoft.com/office/drawing/2014/main" id="{BC958134-1F5A-EA1D-48F2-D1B6B202738E}"/>
                </a:ext>
              </a:extLst>
            </p:cNvPr>
            <p:cNvSpPr txBox="1">
              <a:spLocks/>
            </p:cNvSpPr>
            <p:nvPr/>
          </p:nvSpPr>
          <p:spPr>
            <a:xfrm>
              <a:off x="4686947" y="5594131"/>
              <a:ext cx="79883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sp>
          <p:nvSpPr>
            <p:cNvPr id="65" name="Espace réservé du texte 9">
              <a:extLst>
                <a:ext uri="{FF2B5EF4-FFF2-40B4-BE49-F238E27FC236}">
                  <a16:creationId xmlns:a16="http://schemas.microsoft.com/office/drawing/2014/main" id="{2FFDC68D-9C59-28AF-373D-6091514A1C85}"/>
                </a:ext>
              </a:extLst>
            </p:cNvPr>
            <p:cNvSpPr txBox="1">
              <a:spLocks/>
            </p:cNvSpPr>
            <p:nvPr/>
          </p:nvSpPr>
          <p:spPr>
            <a:xfrm>
              <a:off x="5655849" y="5594131"/>
              <a:ext cx="79883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Q3</a:t>
              </a:r>
            </a:p>
          </p:txBody>
        </p:sp>
        <p:sp>
          <p:nvSpPr>
            <p:cNvPr id="66" name="Espace réservé du texte 9">
              <a:extLst>
                <a:ext uri="{FF2B5EF4-FFF2-40B4-BE49-F238E27FC236}">
                  <a16:creationId xmlns:a16="http://schemas.microsoft.com/office/drawing/2014/main" id="{3E0C4A1E-7B21-C67D-148D-A4AAAD9D2E32}"/>
                </a:ext>
              </a:extLst>
            </p:cNvPr>
            <p:cNvSpPr txBox="1">
              <a:spLocks/>
            </p:cNvSpPr>
            <p:nvPr/>
          </p:nvSpPr>
          <p:spPr>
            <a:xfrm>
              <a:off x="6551584" y="5594131"/>
              <a:ext cx="878722"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Q1</a:t>
              </a:r>
            </a:p>
          </p:txBody>
        </p:sp>
        <p:cxnSp>
          <p:nvCxnSpPr>
            <p:cNvPr id="67" name="Connecteur droit 66">
              <a:extLst>
                <a:ext uri="{FF2B5EF4-FFF2-40B4-BE49-F238E27FC236}">
                  <a16:creationId xmlns:a16="http://schemas.microsoft.com/office/drawing/2014/main" id="{394B92F8-0844-B92F-533D-941E1E79933B}"/>
                </a:ext>
              </a:extLst>
            </p:cNvPr>
            <p:cNvCxnSpPr>
              <a:cxnSpLocks/>
            </p:cNvCxnSpPr>
            <p:nvPr/>
          </p:nvCxnSpPr>
          <p:spPr>
            <a:xfrm>
              <a:off x="6591526" y="5502012"/>
              <a:ext cx="17518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Espace réservé du texte 9">
              <a:extLst>
                <a:ext uri="{FF2B5EF4-FFF2-40B4-BE49-F238E27FC236}">
                  <a16:creationId xmlns:a16="http://schemas.microsoft.com/office/drawing/2014/main" id="{FDCA43A0-9660-2BB0-3717-AD6DD7799EC6}"/>
                </a:ext>
              </a:extLst>
            </p:cNvPr>
            <p:cNvSpPr txBox="1">
              <a:spLocks/>
            </p:cNvSpPr>
            <p:nvPr/>
          </p:nvSpPr>
          <p:spPr>
            <a:xfrm>
              <a:off x="7533764" y="5594131"/>
              <a:ext cx="798838"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Q2</a:t>
              </a:r>
            </a:p>
          </p:txBody>
        </p:sp>
      </p:grpSp>
    </p:spTree>
    <p:extLst>
      <p:ext uri="{BB962C8B-B14F-4D97-AF65-F5344CB8AC3E}">
        <p14:creationId xmlns:p14="http://schemas.microsoft.com/office/powerpoint/2010/main" val="115178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Espace réservé du graphique 16">
            <a:extLst>
              <a:ext uri="{FF2B5EF4-FFF2-40B4-BE49-F238E27FC236}">
                <a16:creationId xmlns:a16="http://schemas.microsoft.com/office/drawing/2014/main" id="{989C3BA2-B69A-4492-9F55-372980C18713}"/>
              </a:ext>
            </a:extLst>
          </p:cNvPr>
          <p:cNvGraphicFramePr>
            <a:graphicFrameLocks/>
          </p:cNvGraphicFramePr>
          <p:nvPr>
            <p:extLst>
              <p:ext uri="{D42A27DB-BD31-4B8C-83A1-F6EECF244321}">
                <p14:modId xmlns:p14="http://schemas.microsoft.com/office/powerpoint/2010/main" val="1318170816"/>
              </p:ext>
            </p:extLst>
          </p:nvPr>
        </p:nvGraphicFramePr>
        <p:xfrm>
          <a:off x="5226900" y="2859088"/>
          <a:ext cx="1868487" cy="210343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4">
            <a:extLst>
              <a:ext uri="{FF2B5EF4-FFF2-40B4-BE49-F238E27FC236}">
                <a16:creationId xmlns:a16="http://schemas.microsoft.com/office/drawing/2014/main" id="{8AB8467D-7DE6-ACBC-FCBC-F19C745D37AF}"/>
              </a:ext>
            </a:extLst>
          </p:cNvPr>
          <p:cNvSpPr>
            <a:spLocks noGrp="1"/>
          </p:cNvSpPr>
          <p:nvPr>
            <p:ph type="title"/>
          </p:nvPr>
        </p:nvSpPr>
        <p:spPr>
          <a:xfrm>
            <a:off x="695326" y="607002"/>
            <a:ext cx="10801350" cy="923330"/>
          </a:xfrm>
        </p:spPr>
        <p:txBody>
          <a:bodyPr/>
          <a:lstStyle/>
          <a:p>
            <a:r>
              <a:rPr lang="fr-FR" dirty="0"/>
              <a:t>34 % des entreprises prévoient d'embaucher au deuxième trimestre 2024</a:t>
            </a:r>
          </a:p>
        </p:txBody>
      </p:sp>
      <p:sp>
        <p:nvSpPr>
          <p:cNvPr id="4" name="Espace réservé du pied de page 3">
            <a:extLst>
              <a:ext uri="{FF2B5EF4-FFF2-40B4-BE49-F238E27FC236}">
                <a16:creationId xmlns:a16="http://schemas.microsoft.com/office/drawing/2014/main" id="{FF0E8A43-5A75-C4CE-30E7-70ACFE26A64B}"/>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6" name="Espace réservé du texte 5">
            <a:extLst>
              <a:ext uri="{FF2B5EF4-FFF2-40B4-BE49-F238E27FC236}">
                <a16:creationId xmlns:a16="http://schemas.microsoft.com/office/drawing/2014/main" id="{AC5986EA-0CE0-072E-97DC-A16568C2B9C1}"/>
              </a:ext>
            </a:extLst>
          </p:cNvPr>
          <p:cNvSpPr>
            <a:spLocks noGrp="1"/>
          </p:cNvSpPr>
          <p:nvPr>
            <p:ph type="body" sz="quarter" idx="10"/>
          </p:nvPr>
        </p:nvSpPr>
        <p:spPr/>
        <p:txBody>
          <a:bodyPr/>
          <a:lstStyle/>
          <a:p>
            <a:r>
              <a:rPr lang="fr-FR" dirty="0"/>
              <a:t>Les employeurs </a:t>
            </a:r>
            <a:br>
              <a:rPr lang="fr-FR" dirty="0"/>
            </a:br>
            <a:r>
              <a:rPr lang="fr-FR" dirty="0"/>
              <a:t>prévoient</a:t>
            </a:r>
          </a:p>
        </p:txBody>
      </p:sp>
      <p:sp>
        <p:nvSpPr>
          <p:cNvPr id="8" name="Espace réservé du texte 7">
            <a:extLst>
              <a:ext uri="{FF2B5EF4-FFF2-40B4-BE49-F238E27FC236}">
                <a16:creationId xmlns:a16="http://schemas.microsoft.com/office/drawing/2014/main" id="{5C5D46B5-54FF-987A-326E-EDEF95581EA6}"/>
              </a:ext>
            </a:extLst>
          </p:cNvPr>
          <p:cNvSpPr>
            <a:spLocks noGrp="1"/>
          </p:cNvSpPr>
          <p:nvPr>
            <p:ph type="body" sz="quarter" idx="13"/>
          </p:nvPr>
        </p:nvSpPr>
        <p:spPr>
          <a:xfrm>
            <a:off x="3323436" y="5063287"/>
            <a:ext cx="1867164" cy="166199"/>
          </a:xfrm>
        </p:spPr>
        <p:txBody>
          <a:bodyPr/>
          <a:lstStyle/>
          <a:p>
            <a:r>
              <a:rPr lang="fr-FR" dirty="0"/>
              <a:t>d’embaucher</a:t>
            </a:r>
          </a:p>
        </p:txBody>
      </p:sp>
      <p:sp>
        <p:nvSpPr>
          <p:cNvPr id="10" name="Espace réservé du texte 9">
            <a:extLst>
              <a:ext uri="{FF2B5EF4-FFF2-40B4-BE49-F238E27FC236}">
                <a16:creationId xmlns:a16="http://schemas.microsoft.com/office/drawing/2014/main" id="{3AAE75A3-E4CD-60E7-E31C-6E14B754B7A7}"/>
              </a:ext>
            </a:extLst>
          </p:cNvPr>
          <p:cNvSpPr>
            <a:spLocks noGrp="1"/>
          </p:cNvSpPr>
          <p:nvPr>
            <p:ph type="body" sz="quarter" idx="15"/>
          </p:nvPr>
        </p:nvSpPr>
        <p:spPr>
          <a:xfrm>
            <a:off x="5227561" y="5063287"/>
            <a:ext cx="1867164" cy="166199"/>
          </a:xfrm>
        </p:spPr>
        <p:txBody>
          <a:bodyPr/>
          <a:lstStyle/>
          <a:p>
            <a:r>
              <a:rPr lang="fr-FR" dirty="0"/>
              <a:t>de ne rien changer</a:t>
            </a:r>
          </a:p>
        </p:txBody>
      </p:sp>
      <p:sp>
        <p:nvSpPr>
          <p:cNvPr id="12" name="Espace réservé du texte 11">
            <a:extLst>
              <a:ext uri="{FF2B5EF4-FFF2-40B4-BE49-F238E27FC236}">
                <a16:creationId xmlns:a16="http://schemas.microsoft.com/office/drawing/2014/main" id="{8EF63DA2-7D57-9BBB-6D8E-7BA4A61A87B4}"/>
              </a:ext>
            </a:extLst>
          </p:cNvPr>
          <p:cNvSpPr>
            <a:spLocks noGrp="1"/>
          </p:cNvSpPr>
          <p:nvPr>
            <p:ph type="body" sz="quarter" idx="17"/>
          </p:nvPr>
        </p:nvSpPr>
        <p:spPr>
          <a:xfrm>
            <a:off x="7102413" y="5063287"/>
            <a:ext cx="1867164" cy="166199"/>
          </a:xfrm>
        </p:spPr>
        <p:txBody>
          <a:bodyPr/>
          <a:lstStyle/>
          <a:p>
            <a:r>
              <a:rPr lang="fr-FR" dirty="0"/>
              <a:t>d’alléger leurs effectifs</a:t>
            </a:r>
          </a:p>
        </p:txBody>
      </p:sp>
      <p:sp>
        <p:nvSpPr>
          <p:cNvPr id="14" name="Espace réservé du texte 13">
            <a:extLst>
              <a:ext uri="{FF2B5EF4-FFF2-40B4-BE49-F238E27FC236}">
                <a16:creationId xmlns:a16="http://schemas.microsoft.com/office/drawing/2014/main" id="{E88D6ABA-88A3-EDED-71F8-69C49EBBF8A0}"/>
              </a:ext>
            </a:extLst>
          </p:cNvPr>
          <p:cNvSpPr>
            <a:spLocks noGrp="1"/>
          </p:cNvSpPr>
          <p:nvPr>
            <p:ph type="body" sz="quarter" idx="19"/>
          </p:nvPr>
        </p:nvSpPr>
        <p:spPr>
          <a:xfrm>
            <a:off x="8936574" y="5063287"/>
            <a:ext cx="1867164" cy="166199"/>
          </a:xfrm>
        </p:spPr>
        <p:txBody>
          <a:bodyPr/>
          <a:lstStyle/>
          <a:p>
            <a:r>
              <a:rPr lang="fr-FR" dirty="0"/>
              <a:t>ne savent pas</a:t>
            </a:r>
          </a:p>
        </p:txBody>
      </p:sp>
      <p:graphicFrame>
        <p:nvGraphicFramePr>
          <p:cNvPr id="21" name="Espace réservé du graphique 16">
            <a:extLst>
              <a:ext uri="{FF2B5EF4-FFF2-40B4-BE49-F238E27FC236}">
                <a16:creationId xmlns:a16="http://schemas.microsoft.com/office/drawing/2014/main" id="{91013E39-5F89-8BAC-74A5-7E60398192CE}"/>
              </a:ext>
            </a:extLst>
          </p:cNvPr>
          <p:cNvGraphicFramePr>
            <a:graphicFrameLocks noGrp="1"/>
          </p:cNvGraphicFramePr>
          <p:nvPr>
            <p:ph type="chart" sz="quarter" idx="11"/>
            <p:extLst>
              <p:ext uri="{D42A27DB-BD31-4B8C-83A1-F6EECF244321}">
                <p14:modId xmlns:p14="http://schemas.microsoft.com/office/powerpoint/2010/main" val="3671984435"/>
              </p:ext>
            </p:extLst>
          </p:nvPr>
        </p:nvGraphicFramePr>
        <p:xfrm>
          <a:off x="3322775" y="2859088"/>
          <a:ext cx="1868487" cy="2103437"/>
        </p:xfrm>
        <a:graphic>
          <a:graphicData uri="http://schemas.openxmlformats.org/drawingml/2006/chart">
            <c:chart xmlns:c="http://schemas.openxmlformats.org/drawingml/2006/chart" xmlns:r="http://schemas.openxmlformats.org/officeDocument/2006/relationships" r:id="rId4"/>
          </a:graphicData>
        </a:graphic>
      </p:graphicFrame>
      <p:sp>
        <p:nvSpPr>
          <p:cNvPr id="32" name="Espace réservé du texte 7">
            <a:extLst>
              <a:ext uri="{FF2B5EF4-FFF2-40B4-BE49-F238E27FC236}">
                <a16:creationId xmlns:a16="http://schemas.microsoft.com/office/drawing/2014/main" id="{E3A44609-6E65-DD81-1854-385A61B9D441}"/>
              </a:ext>
            </a:extLst>
          </p:cNvPr>
          <p:cNvSpPr txBox="1">
            <a:spLocks/>
          </p:cNvSpPr>
          <p:nvPr/>
        </p:nvSpPr>
        <p:spPr>
          <a:xfrm>
            <a:off x="3458917" y="3825613"/>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34 %</a:t>
            </a:r>
          </a:p>
        </p:txBody>
      </p:sp>
      <p:sp>
        <p:nvSpPr>
          <p:cNvPr id="33" name="Espace réservé du texte 7">
            <a:extLst>
              <a:ext uri="{FF2B5EF4-FFF2-40B4-BE49-F238E27FC236}">
                <a16:creationId xmlns:a16="http://schemas.microsoft.com/office/drawing/2014/main" id="{4218F7E1-3B4A-2E35-2558-32305B1E037D}"/>
              </a:ext>
            </a:extLst>
          </p:cNvPr>
          <p:cNvSpPr txBox="1">
            <a:spLocks/>
          </p:cNvSpPr>
          <p:nvPr/>
        </p:nvSpPr>
        <p:spPr>
          <a:xfrm>
            <a:off x="5363042" y="3825613"/>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47 %</a:t>
            </a:r>
          </a:p>
        </p:txBody>
      </p:sp>
      <p:sp>
        <p:nvSpPr>
          <p:cNvPr id="34" name="Espace réservé du texte 7">
            <a:extLst>
              <a:ext uri="{FF2B5EF4-FFF2-40B4-BE49-F238E27FC236}">
                <a16:creationId xmlns:a16="http://schemas.microsoft.com/office/drawing/2014/main" id="{DA4A4D81-1CA3-2CB0-2B53-8D6D3001F494}"/>
              </a:ext>
            </a:extLst>
          </p:cNvPr>
          <p:cNvSpPr txBox="1">
            <a:spLocks/>
          </p:cNvSpPr>
          <p:nvPr/>
        </p:nvSpPr>
        <p:spPr>
          <a:xfrm>
            <a:off x="7237894" y="3825613"/>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16 %</a:t>
            </a:r>
          </a:p>
        </p:txBody>
      </p:sp>
      <p:sp>
        <p:nvSpPr>
          <p:cNvPr id="35" name="Espace réservé du texte 7">
            <a:extLst>
              <a:ext uri="{FF2B5EF4-FFF2-40B4-BE49-F238E27FC236}">
                <a16:creationId xmlns:a16="http://schemas.microsoft.com/office/drawing/2014/main" id="{98845116-6445-6CDA-48C3-36882BF5A8F6}"/>
              </a:ext>
            </a:extLst>
          </p:cNvPr>
          <p:cNvSpPr txBox="1">
            <a:spLocks/>
          </p:cNvSpPr>
          <p:nvPr/>
        </p:nvSpPr>
        <p:spPr>
          <a:xfrm>
            <a:off x="9072055" y="3825613"/>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3 %</a:t>
            </a:r>
          </a:p>
        </p:txBody>
      </p:sp>
      <p:graphicFrame>
        <p:nvGraphicFramePr>
          <p:cNvPr id="11" name="Espace réservé du graphique 16">
            <a:extLst>
              <a:ext uri="{FF2B5EF4-FFF2-40B4-BE49-F238E27FC236}">
                <a16:creationId xmlns:a16="http://schemas.microsoft.com/office/drawing/2014/main" id="{D01FD067-5514-D3A0-86BE-A28D6C11AD97}"/>
              </a:ext>
            </a:extLst>
          </p:cNvPr>
          <p:cNvGraphicFramePr>
            <a:graphicFrameLocks/>
          </p:cNvGraphicFramePr>
          <p:nvPr>
            <p:extLst>
              <p:ext uri="{D42A27DB-BD31-4B8C-83A1-F6EECF244321}">
                <p14:modId xmlns:p14="http://schemas.microsoft.com/office/powerpoint/2010/main" val="1739020340"/>
              </p:ext>
            </p:extLst>
          </p:nvPr>
        </p:nvGraphicFramePr>
        <p:xfrm>
          <a:off x="3322775" y="2859088"/>
          <a:ext cx="1868487" cy="2103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Espace réservé du graphique 16">
            <a:extLst>
              <a:ext uri="{FF2B5EF4-FFF2-40B4-BE49-F238E27FC236}">
                <a16:creationId xmlns:a16="http://schemas.microsoft.com/office/drawing/2014/main" id="{518A9AC2-6245-6E78-F502-FE82B0B58D30}"/>
              </a:ext>
            </a:extLst>
          </p:cNvPr>
          <p:cNvGraphicFramePr>
            <a:graphicFrameLocks/>
          </p:cNvGraphicFramePr>
          <p:nvPr>
            <p:extLst>
              <p:ext uri="{D42A27DB-BD31-4B8C-83A1-F6EECF244321}">
                <p14:modId xmlns:p14="http://schemas.microsoft.com/office/powerpoint/2010/main" val="3982582921"/>
              </p:ext>
            </p:extLst>
          </p:nvPr>
        </p:nvGraphicFramePr>
        <p:xfrm>
          <a:off x="5226900" y="2859088"/>
          <a:ext cx="1868487" cy="2103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Espace réservé du graphique 16">
            <a:extLst>
              <a:ext uri="{FF2B5EF4-FFF2-40B4-BE49-F238E27FC236}">
                <a16:creationId xmlns:a16="http://schemas.microsoft.com/office/drawing/2014/main" id="{9DE2B994-F442-643D-746C-3C1BA2B9B076}"/>
              </a:ext>
            </a:extLst>
          </p:cNvPr>
          <p:cNvGraphicFramePr>
            <a:graphicFrameLocks/>
          </p:cNvGraphicFramePr>
          <p:nvPr>
            <p:extLst>
              <p:ext uri="{D42A27DB-BD31-4B8C-83A1-F6EECF244321}">
                <p14:modId xmlns:p14="http://schemas.microsoft.com/office/powerpoint/2010/main" val="49346994"/>
              </p:ext>
            </p:extLst>
          </p:nvPr>
        </p:nvGraphicFramePr>
        <p:xfrm>
          <a:off x="7101752" y="2859088"/>
          <a:ext cx="1868487" cy="21034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Espace réservé du graphique 16">
            <a:extLst>
              <a:ext uri="{FF2B5EF4-FFF2-40B4-BE49-F238E27FC236}">
                <a16:creationId xmlns:a16="http://schemas.microsoft.com/office/drawing/2014/main" id="{67F3668C-308C-CBE5-2FE9-6FDF19EB22B4}"/>
              </a:ext>
            </a:extLst>
          </p:cNvPr>
          <p:cNvGraphicFramePr>
            <a:graphicFrameLocks/>
          </p:cNvGraphicFramePr>
          <p:nvPr>
            <p:extLst>
              <p:ext uri="{D42A27DB-BD31-4B8C-83A1-F6EECF244321}">
                <p14:modId xmlns:p14="http://schemas.microsoft.com/office/powerpoint/2010/main" val="213602232"/>
              </p:ext>
            </p:extLst>
          </p:nvPr>
        </p:nvGraphicFramePr>
        <p:xfrm>
          <a:off x="8935913" y="2859088"/>
          <a:ext cx="1868487" cy="210343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1862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B5592A7-A221-12B5-2BD9-6793C9ED9F07}"/>
              </a:ext>
            </a:extLst>
          </p:cNvPr>
          <p:cNvSpPr>
            <a:spLocks noGrp="1"/>
          </p:cNvSpPr>
          <p:nvPr>
            <p:ph type="title"/>
          </p:nvPr>
        </p:nvSpPr>
        <p:spPr>
          <a:xfrm>
            <a:off x="695326" y="607002"/>
            <a:ext cx="10801350" cy="923330"/>
          </a:xfrm>
        </p:spPr>
        <p:txBody>
          <a:bodyPr/>
          <a:lstStyle/>
          <a:p>
            <a:r>
              <a:rPr lang="fr-FR" dirty="0"/>
              <a:t>Un marché du travail qui reste dynamique et présente une légère hausse</a:t>
            </a:r>
            <a:endParaRPr lang="fr-FR" dirty="0">
              <a:highlight>
                <a:srgbClr val="FFFF00"/>
              </a:highlight>
            </a:endParaRPr>
          </a:p>
        </p:txBody>
      </p:sp>
      <p:sp>
        <p:nvSpPr>
          <p:cNvPr id="4" name="Espace réservé du pied de page 3">
            <a:extLst>
              <a:ext uri="{FF2B5EF4-FFF2-40B4-BE49-F238E27FC236}">
                <a16:creationId xmlns:a16="http://schemas.microsoft.com/office/drawing/2014/main" id="{BB6844C5-F0C1-5534-6793-DE8C0637B19A}"/>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6" name="Espace réservé du texte 5">
            <a:extLst>
              <a:ext uri="{FF2B5EF4-FFF2-40B4-BE49-F238E27FC236}">
                <a16:creationId xmlns:a16="http://schemas.microsoft.com/office/drawing/2014/main" id="{D0989747-E6D1-5FA6-0DF7-D7B8A7824DA3}"/>
              </a:ext>
            </a:extLst>
          </p:cNvPr>
          <p:cNvSpPr>
            <a:spLocks noGrp="1"/>
          </p:cNvSpPr>
          <p:nvPr>
            <p:ph type="body" sz="quarter" idx="10"/>
          </p:nvPr>
        </p:nvSpPr>
        <p:spPr>
          <a:xfrm>
            <a:off x="695326" y="2123440"/>
            <a:ext cx="10801350" cy="3794867"/>
          </a:xfrm>
        </p:spPr>
        <p:txBody>
          <a:bodyPr/>
          <a:lstStyle/>
          <a:p>
            <a:r>
              <a:rPr lang="fr-FR" dirty="0"/>
              <a:t>Intentions </a:t>
            </a:r>
            <a:br>
              <a:rPr lang="fr-FR" dirty="0"/>
            </a:br>
            <a:r>
              <a:rPr lang="fr-FR" dirty="0"/>
              <a:t>d’embauche</a:t>
            </a:r>
          </a:p>
        </p:txBody>
      </p:sp>
      <p:sp>
        <p:nvSpPr>
          <p:cNvPr id="8" name="Espace réservé du texte 7">
            <a:extLst>
              <a:ext uri="{FF2B5EF4-FFF2-40B4-BE49-F238E27FC236}">
                <a16:creationId xmlns:a16="http://schemas.microsoft.com/office/drawing/2014/main" id="{33C7A0F5-FF18-779B-D58F-D722799B0C34}"/>
              </a:ext>
            </a:extLst>
          </p:cNvPr>
          <p:cNvSpPr>
            <a:spLocks noGrp="1"/>
          </p:cNvSpPr>
          <p:nvPr>
            <p:ph type="body" sz="quarter" idx="13"/>
          </p:nvPr>
        </p:nvSpPr>
        <p:spPr/>
        <p:txBody>
          <a:bodyPr/>
          <a:lstStyle/>
          <a:p>
            <a:r>
              <a:rPr lang="fr-FR" dirty="0"/>
              <a:t>Q2</a:t>
            </a:r>
          </a:p>
        </p:txBody>
      </p:sp>
      <p:graphicFrame>
        <p:nvGraphicFramePr>
          <p:cNvPr id="9" name="Espace réservé du graphique 12">
            <a:extLst>
              <a:ext uri="{FF2B5EF4-FFF2-40B4-BE49-F238E27FC236}">
                <a16:creationId xmlns:a16="http://schemas.microsoft.com/office/drawing/2014/main" id="{A9FEEE00-6C31-6DEE-FBF0-EFB54C5CE397}"/>
              </a:ext>
            </a:extLst>
          </p:cNvPr>
          <p:cNvGraphicFramePr>
            <a:graphicFrameLocks/>
          </p:cNvGraphicFramePr>
          <p:nvPr>
            <p:extLst>
              <p:ext uri="{D42A27DB-BD31-4B8C-83A1-F6EECF244321}">
                <p14:modId xmlns:p14="http://schemas.microsoft.com/office/powerpoint/2010/main" val="759071269"/>
              </p:ext>
            </p:extLst>
          </p:nvPr>
        </p:nvGraphicFramePr>
        <p:xfrm>
          <a:off x="2911499" y="2301551"/>
          <a:ext cx="8498868" cy="2563916"/>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texte 9">
            <a:extLst>
              <a:ext uri="{FF2B5EF4-FFF2-40B4-BE49-F238E27FC236}">
                <a16:creationId xmlns:a16="http://schemas.microsoft.com/office/drawing/2014/main" id="{6C13BB70-6D00-3E54-A481-C0B6B08C7F15}"/>
              </a:ext>
            </a:extLst>
          </p:cNvPr>
          <p:cNvSpPr txBox="1">
            <a:spLocks/>
          </p:cNvSpPr>
          <p:nvPr/>
        </p:nvSpPr>
        <p:spPr>
          <a:xfrm>
            <a:off x="3435226" y="4856547"/>
            <a:ext cx="4284990" cy="166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2023</a:t>
            </a:r>
          </a:p>
        </p:txBody>
      </p:sp>
      <p:sp>
        <p:nvSpPr>
          <p:cNvPr id="11" name="Espace réservé du texte 9">
            <a:extLst>
              <a:ext uri="{FF2B5EF4-FFF2-40B4-BE49-F238E27FC236}">
                <a16:creationId xmlns:a16="http://schemas.microsoft.com/office/drawing/2014/main" id="{F24A145E-2974-F09D-F5B8-268C6C865941}"/>
              </a:ext>
            </a:extLst>
          </p:cNvPr>
          <p:cNvSpPr txBox="1">
            <a:spLocks/>
          </p:cNvSpPr>
          <p:nvPr/>
        </p:nvSpPr>
        <p:spPr>
          <a:xfrm>
            <a:off x="8692810" y="4856546"/>
            <a:ext cx="1277494" cy="1661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600"/>
              </a:spcBef>
              <a:spcAft>
                <a:spcPts val="600"/>
              </a:spcAft>
              <a:buClr>
                <a:schemeClr val="tx1"/>
              </a:buClr>
              <a:buFont typeface="Arial" panose="020B0604020202020204" pitchFamily="34" charset="0"/>
              <a:buNone/>
              <a:defRPr sz="14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accent4"/>
                </a:solidFill>
              </a:rPr>
              <a:t>2024</a:t>
            </a:r>
          </a:p>
        </p:txBody>
      </p:sp>
      <p:cxnSp>
        <p:nvCxnSpPr>
          <p:cNvPr id="15" name="Connecteur droit 14">
            <a:extLst>
              <a:ext uri="{FF2B5EF4-FFF2-40B4-BE49-F238E27FC236}">
                <a16:creationId xmlns:a16="http://schemas.microsoft.com/office/drawing/2014/main" id="{1DB4CD33-08B6-6425-EF59-88E68BC963DF}"/>
              </a:ext>
            </a:extLst>
          </p:cNvPr>
          <p:cNvCxnSpPr>
            <a:cxnSpLocks/>
          </p:cNvCxnSpPr>
          <p:nvPr/>
        </p:nvCxnSpPr>
        <p:spPr>
          <a:xfrm>
            <a:off x="3435225" y="5072804"/>
            <a:ext cx="428499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255733F-0C9F-04F8-5EAC-131A46F41AD3}"/>
              </a:ext>
            </a:extLst>
          </p:cNvPr>
          <p:cNvCxnSpPr>
            <a:cxnSpLocks/>
          </p:cNvCxnSpPr>
          <p:nvPr/>
        </p:nvCxnSpPr>
        <p:spPr>
          <a:xfrm>
            <a:off x="7940151" y="5074844"/>
            <a:ext cx="278281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Espace réservé du texte 7">
            <a:extLst>
              <a:ext uri="{FF2B5EF4-FFF2-40B4-BE49-F238E27FC236}">
                <a16:creationId xmlns:a16="http://schemas.microsoft.com/office/drawing/2014/main" id="{738EA2C9-2112-DB07-E61B-915B1A590FE7}"/>
              </a:ext>
            </a:extLst>
          </p:cNvPr>
          <p:cNvSpPr txBox="1">
            <a:spLocks/>
          </p:cNvSpPr>
          <p:nvPr/>
        </p:nvSpPr>
        <p:spPr>
          <a:xfrm>
            <a:off x="4961996" y="5191435"/>
            <a:ext cx="1284095" cy="1661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Q3</a:t>
            </a:r>
          </a:p>
        </p:txBody>
      </p:sp>
      <p:sp>
        <p:nvSpPr>
          <p:cNvPr id="20" name="Espace réservé du texte 7">
            <a:extLst>
              <a:ext uri="{FF2B5EF4-FFF2-40B4-BE49-F238E27FC236}">
                <a16:creationId xmlns:a16="http://schemas.microsoft.com/office/drawing/2014/main" id="{E6E0A315-1DD2-2C0C-F433-260DA68FF21A}"/>
              </a:ext>
            </a:extLst>
          </p:cNvPr>
          <p:cNvSpPr txBox="1">
            <a:spLocks/>
          </p:cNvSpPr>
          <p:nvPr/>
        </p:nvSpPr>
        <p:spPr>
          <a:xfrm>
            <a:off x="6436120" y="5191435"/>
            <a:ext cx="1284095" cy="1661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Q4</a:t>
            </a:r>
          </a:p>
        </p:txBody>
      </p:sp>
      <p:sp>
        <p:nvSpPr>
          <p:cNvPr id="21" name="Espace réservé du texte 7">
            <a:extLst>
              <a:ext uri="{FF2B5EF4-FFF2-40B4-BE49-F238E27FC236}">
                <a16:creationId xmlns:a16="http://schemas.microsoft.com/office/drawing/2014/main" id="{7144C77A-B407-B96B-2B77-99109320318A}"/>
              </a:ext>
            </a:extLst>
          </p:cNvPr>
          <p:cNvSpPr txBox="1">
            <a:spLocks/>
          </p:cNvSpPr>
          <p:nvPr/>
        </p:nvSpPr>
        <p:spPr>
          <a:xfrm>
            <a:off x="7940151" y="5191435"/>
            <a:ext cx="1284095" cy="1661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Q1</a:t>
            </a:r>
          </a:p>
        </p:txBody>
      </p:sp>
      <p:sp>
        <p:nvSpPr>
          <p:cNvPr id="22" name="Espace réservé du texte 7">
            <a:extLst>
              <a:ext uri="{FF2B5EF4-FFF2-40B4-BE49-F238E27FC236}">
                <a16:creationId xmlns:a16="http://schemas.microsoft.com/office/drawing/2014/main" id="{8CB497C7-2476-3784-3743-B89D63D67EB4}"/>
              </a:ext>
            </a:extLst>
          </p:cNvPr>
          <p:cNvSpPr txBox="1">
            <a:spLocks/>
          </p:cNvSpPr>
          <p:nvPr/>
        </p:nvSpPr>
        <p:spPr>
          <a:xfrm>
            <a:off x="9444182" y="5191435"/>
            <a:ext cx="1284095" cy="1661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Q2</a:t>
            </a:r>
          </a:p>
        </p:txBody>
      </p:sp>
    </p:spTree>
    <p:extLst>
      <p:ext uri="{BB962C8B-B14F-4D97-AF65-F5344CB8AC3E}">
        <p14:creationId xmlns:p14="http://schemas.microsoft.com/office/powerpoint/2010/main" val="180172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4403916-CC07-612A-7ED4-5D95F36F2547}"/>
              </a:ext>
            </a:extLst>
          </p:cNvPr>
          <p:cNvSpPr>
            <a:spLocks noGrp="1"/>
          </p:cNvSpPr>
          <p:nvPr>
            <p:ph type="title"/>
          </p:nvPr>
        </p:nvSpPr>
        <p:spPr>
          <a:xfrm>
            <a:off x="695326" y="607002"/>
            <a:ext cx="10801350" cy="1384995"/>
          </a:xfrm>
        </p:spPr>
        <p:txBody>
          <a:bodyPr/>
          <a:lstStyle/>
          <a:p>
            <a:r>
              <a:rPr lang="fr-FR" dirty="0"/>
              <a:t>Les secteurs des Transport, Logistique et Automobile et de la Santé et des Sciences de la Vie enregistrent les plus fortes prévisions nettes d’emploi</a:t>
            </a:r>
          </a:p>
        </p:txBody>
      </p:sp>
      <p:sp>
        <p:nvSpPr>
          <p:cNvPr id="4" name="Espace réservé du pied de page 3">
            <a:extLst>
              <a:ext uri="{FF2B5EF4-FFF2-40B4-BE49-F238E27FC236}">
                <a16:creationId xmlns:a16="http://schemas.microsoft.com/office/drawing/2014/main" id="{BDE0B3DA-3988-2415-A7B6-CDECD6D8F40E}"/>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8" name="Espace réservé du texte 7">
            <a:extLst>
              <a:ext uri="{FF2B5EF4-FFF2-40B4-BE49-F238E27FC236}">
                <a16:creationId xmlns:a16="http://schemas.microsoft.com/office/drawing/2014/main" id="{0DBCD2FF-B2EA-2A6D-F1A9-D553C36B9BD9}"/>
              </a:ext>
            </a:extLst>
          </p:cNvPr>
          <p:cNvSpPr>
            <a:spLocks noGrp="1"/>
          </p:cNvSpPr>
          <p:nvPr>
            <p:ph type="body" sz="quarter" idx="13"/>
          </p:nvPr>
        </p:nvSpPr>
        <p:spPr>
          <a:xfrm>
            <a:off x="934622" y="5294560"/>
            <a:ext cx="1093231" cy="436273"/>
          </a:xfrm>
        </p:spPr>
        <p:txBody>
          <a:bodyPr/>
          <a:lstStyle/>
          <a:p>
            <a:r>
              <a:rPr lang="fr-FR" dirty="0"/>
              <a:t>Transport, Logistique &amp; Automobile</a:t>
            </a:r>
          </a:p>
        </p:txBody>
      </p:sp>
      <p:graphicFrame>
        <p:nvGraphicFramePr>
          <p:cNvPr id="10" name="Espace réservé du graphique 12">
            <a:extLst>
              <a:ext uri="{FF2B5EF4-FFF2-40B4-BE49-F238E27FC236}">
                <a16:creationId xmlns:a16="http://schemas.microsoft.com/office/drawing/2014/main" id="{B90D17AD-BC8A-4D44-B895-9AFF44FCDA4C}"/>
              </a:ext>
            </a:extLst>
          </p:cNvPr>
          <p:cNvGraphicFramePr>
            <a:graphicFrameLocks/>
          </p:cNvGraphicFramePr>
          <p:nvPr>
            <p:extLst>
              <p:ext uri="{D42A27DB-BD31-4B8C-83A1-F6EECF244321}">
                <p14:modId xmlns:p14="http://schemas.microsoft.com/office/powerpoint/2010/main" val="3817940427"/>
              </p:ext>
            </p:extLst>
          </p:nvPr>
        </p:nvGraphicFramePr>
        <p:xfrm>
          <a:off x="464127" y="2366235"/>
          <a:ext cx="11506200" cy="2875031"/>
        </p:xfrm>
        <a:graphic>
          <a:graphicData uri="http://schemas.openxmlformats.org/drawingml/2006/chart">
            <c:chart xmlns:c="http://schemas.openxmlformats.org/drawingml/2006/chart" xmlns:r="http://schemas.openxmlformats.org/officeDocument/2006/relationships" r:id="rId3"/>
          </a:graphicData>
        </a:graphic>
      </p:graphicFrame>
      <p:sp>
        <p:nvSpPr>
          <p:cNvPr id="11" name="Espace réservé du texte 7">
            <a:extLst>
              <a:ext uri="{FF2B5EF4-FFF2-40B4-BE49-F238E27FC236}">
                <a16:creationId xmlns:a16="http://schemas.microsoft.com/office/drawing/2014/main" id="{E152DCA3-338B-0A90-6195-3AF333B915FF}"/>
              </a:ext>
            </a:extLst>
          </p:cNvPr>
          <p:cNvSpPr txBox="1">
            <a:spLocks/>
          </p:cNvSpPr>
          <p:nvPr/>
        </p:nvSpPr>
        <p:spPr>
          <a:xfrm>
            <a:off x="2115304"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Santé &amp; Sciences de la Vie</a:t>
            </a:r>
          </a:p>
        </p:txBody>
      </p:sp>
      <p:sp>
        <p:nvSpPr>
          <p:cNvPr id="12" name="Espace réservé du texte 7">
            <a:extLst>
              <a:ext uri="{FF2B5EF4-FFF2-40B4-BE49-F238E27FC236}">
                <a16:creationId xmlns:a16="http://schemas.microsoft.com/office/drawing/2014/main" id="{E188B56F-7CE0-9E35-EFFC-BFF87A6F026A}"/>
              </a:ext>
            </a:extLst>
          </p:cNvPr>
          <p:cNvSpPr txBox="1">
            <a:spLocks/>
          </p:cNvSpPr>
          <p:nvPr/>
        </p:nvSpPr>
        <p:spPr>
          <a:xfrm>
            <a:off x="3260838"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Finance &amp; Immobilier</a:t>
            </a:r>
          </a:p>
        </p:txBody>
      </p:sp>
      <p:sp>
        <p:nvSpPr>
          <p:cNvPr id="13" name="Espace réservé du texte 7">
            <a:extLst>
              <a:ext uri="{FF2B5EF4-FFF2-40B4-BE49-F238E27FC236}">
                <a16:creationId xmlns:a16="http://schemas.microsoft.com/office/drawing/2014/main" id="{7AC1AC65-7570-7803-6936-FEE2BC710E09}"/>
              </a:ext>
            </a:extLst>
          </p:cNvPr>
          <p:cNvSpPr txBox="1">
            <a:spLocks/>
          </p:cNvSpPr>
          <p:nvPr/>
        </p:nvSpPr>
        <p:spPr>
          <a:xfrm>
            <a:off x="4424619"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Services et biens de consommation</a:t>
            </a:r>
          </a:p>
        </p:txBody>
      </p:sp>
      <p:sp>
        <p:nvSpPr>
          <p:cNvPr id="14" name="Espace réservé du texte 7">
            <a:extLst>
              <a:ext uri="{FF2B5EF4-FFF2-40B4-BE49-F238E27FC236}">
                <a16:creationId xmlns:a16="http://schemas.microsoft.com/office/drawing/2014/main" id="{ADE3F13C-7243-809F-DFC8-4664DD41F8FD}"/>
              </a:ext>
            </a:extLst>
          </p:cNvPr>
          <p:cNvSpPr txBox="1">
            <a:spLocks/>
          </p:cNvSpPr>
          <p:nvPr/>
        </p:nvSpPr>
        <p:spPr>
          <a:xfrm>
            <a:off x="5549384"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Secteur </a:t>
            </a:r>
            <a:br>
              <a:rPr lang="fr-FR" dirty="0"/>
            </a:br>
            <a:r>
              <a:rPr lang="fr-FR" dirty="0"/>
              <a:t>Industriel</a:t>
            </a:r>
          </a:p>
        </p:txBody>
      </p:sp>
      <p:sp>
        <p:nvSpPr>
          <p:cNvPr id="15" name="Espace réservé du texte 7">
            <a:extLst>
              <a:ext uri="{FF2B5EF4-FFF2-40B4-BE49-F238E27FC236}">
                <a16:creationId xmlns:a16="http://schemas.microsoft.com/office/drawing/2014/main" id="{3B77EDEE-3E9B-BE1F-341C-CF823D1625E8}"/>
              </a:ext>
            </a:extLst>
          </p:cNvPr>
          <p:cNvSpPr txBox="1">
            <a:spLocks/>
          </p:cNvSpPr>
          <p:nvPr/>
        </p:nvSpPr>
        <p:spPr>
          <a:xfrm>
            <a:off x="6750835"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Technologie de  l’Information</a:t>
            </a:r>
          </a:p>
        </p:txBody>
      </p:sp>
      <p:sp>
        <p:nvSpPr>
          <p:cNvPr id="16" name="Espace réservé du texte 7">
            <a:extLst>
              <a:ext uri="{FF2B5EF4-FFF2-40B4-BE49-F238E27FC236}">
                <a16:creationId xmlns:a16="http://schemas.microsoft.com/office/drawing/2014/main" id="{9581F259-9CCB-EFB5-6EA1-5EC2F9CE2655}"/>
              </a:ext>
            </a:extLst>
          </p:cNvPr>
          <p:cNvSpPr txBox="1">
            <a:spLocks/>
          </p:cNvSpPr>
          <p:nvPr/>
        </p:nvSpPr>
        <p:spPr>
          <a:xfrm>
            <a:off x="7876095"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Énergie &amp; Services Publics</a:t>
            </a:r>
          </a:p>
        </p:txBody>
      </p:sp>
      <p:sp>
        <p:nvSpPr>
          <p:cNvPr id="17" name="Espace réservé du texte 7">
            <a:extLst>
              <a:ext uri="{FF2B5EF4-FFF2-40B4-BE49-F238E27FC236}">
                <a16:creationId xmlns:a16="http://schemas.microsoft.com/office/drawing/2014/main" id="{4CE86BD1-D983-3874-AFEF-54BB06BF5F2C}"/>
              </a:ext>
            </a:extLst>
          </p:cNvPr>
          <p:cNvSpPr txBox="1">
            <a:spLocks/>
          </p:cNvSpPr>
          <p:nvPr/>
        </p:nvSpPr>
        <p:spPr>
          <a:xfrm>
            <a:off x="9043931"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Services de communication</a:t>
            </a:r>
          </a:p>
        </p:txBody>
      </p:sp>
      <p:sp>
        <p:nvSpPr>
          <p:cNvPr id="18" name="Espace réservé du texte 7">
            <a:extLst>
              <a:ext uri="{FF2B5EF4-FFF2-40B4-BE49-F238E27FC236}">
                <a16:creationId xmlns:a16="http://schemas.microsoft.com/office/drawing/2014/main" id="{879A312F-27D0-0FAB-B9CA-3DD42DAB3AAE}"/>
              </a:ext>
            </a:extLst>
          </p:cNvPr>
          <p:cNvSpPr txBox="1">
            <a:spLocks/>
          </p:cNvSpPr>
          <p:nvPr/>
        </p:nvSpPr>
        <p:spPr>
          <a:xfrm>
            <a:off x="10202311" y="5294560"/>
            <a:ext cx="1093231" cy="29084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Autres</a:t>
            </a:r>
            <a:br>
              <a:rPr lang="fr-FR" dirty="0"/>
            </a:br>
            <a:r>
              <a:rPr lang="fr-FR" dirty="0"/>
              <a:t>activités</a:t>
            </a:r>
          </a:p>
        </p:txBody>
      </p:sp>
      <p:grpSp>
        <p:nvGrpSpPr>
          <p:cNvPr id="3" name="Groupe 2">
            <a:extLst>
              <a:ext uri="{FF2B5EF4-FFF2-40B4-BE49-F238E27FC236}">
                <a16:creationId xmlns:a16="http://schemas.microsoft.com/office/drawing/2014/main" id="{A8BA4F3E-07F5-07BF-63A6-06806E9E1053}"/>
              </a:ext>
            </a:extLst>
          </p:cNvPr>
          <p:cNvGrpSpPr/>
          <p:nvPr/>
        </p:nvGrpSpPr>
        <p:grpSpPr>
          <a:xfrm>
            <a:off x="1315776" y="4726993"/>
            <a:ext cx="8379265" cy="371451"/>
            <a:chOff x="1363795" y="4507675"/>
            <a:chExt cx="12661336" cy="561275"/>
          </a:xfrm>
        </p:grpSpPr>
        <p:pic>
          <p:nvPicPr>
            <p:cNvPr id="6" name="Picture 2">
              <a:extLst>
                <a:ext uri="{FF2B5EF4-FFF2-40B4-BE49-F238E27FC236}">
                  <a16:creationId xmlns:a16="http://schemas.microsoft.com/office/drawing/2014/main" id="{916D2F00-EF06-D5D9-D4AD-8B3FDE7FA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7985" y="4514441"/>
              <a:ext cx="469227" cy="469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B33AAFCF-010E-8007-59D3-0DAF9FA4E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795" y="4507675"/>
              <a:ext cx="523369" cy="518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1949C5A-D18A-0B26-5C36-A030F04B2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8246" y="4550093"/>
              <a:ext cx="518857" cy="5188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54F14889-5C65-A457-C0AB-E367A1D4B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42368" y="4544846"/>
              <a:ext cx="482763" cy="4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AD65DBF8-B8C5-8879-0D99-2EB08D04AD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0697" y="4513567"/>
              <a:ext cx="487275" cy="487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extLst>
                <a:ext uri="{FF2B5EF4-FFF2-40B4-BE49-F238E27FC236}">
                  <a16:creationId xmlns:a16="http://schemas.microsoft.com/office/drawing/2014/main" id="{56953B98-A8ED-93BE-7004-132AE35A63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4032" y="4543769"/>
              <a:ext cx="487274" cy="48727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981A1007-5A78-7E46-A474-A17B1BDCFB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2296" y="4543769"/>
              <a:ext cx="487275" cy="4872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a:extLst>
                <a:ext uri="{FF2B5EF4-FFF2-40B4-BE49-F238E27FC236}">
                  <a16:creationId xmlns:a16="http://schemas.microsoft.com/office/drawing/2014/main" id="{6641B5EB-8FF2-F854-2CC6-6FB229E898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7819" y="4513567"/>
              <a:ext cx="487275" cy="4701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179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0508B7-2368-738E-1398-0B520BB1B783}"/>
              </a:ext>
            </a:extLst>
          </p:cNvPr>
          <p:cNvSpPr>
            <a:spLocks noGrp="1"/>
          </p:cNvSpPr>
          <p:nvPr>
            <p:ph type="title"/>
          </p:nvPr>
        </p:nvSpPr>
        <p:spPr>
          <a:xfrm>
            <a:off x="695326" y="607002"/>
            <a:ext cx="10801350" cy="923330"/>
          </a:xfrm>
        </p:spPr>
        <p:txBody>
          <a:bodyPr/>
          <a:lstStyle/>
          <a:p>
            <a:pPr algn="just"/>
            <a:r>
              <a:rPr lang="fr-FR" dirty="0"/>
              <a:t>Une émulation qui se fait de plus en plus sentir à l’approche des Jeux Olympiques de Paris 2024</a:t>
            </a:r>
          </a:p>
        </p:txBody>
      </p:sp>
      <p:sp>
        <p:nvSpPr>
          <p:cNvPr id="4" name="Espace réservé du pied de page 3">
            <a:extLst>
              <a:ext uri="{FF2B5EF4-FFF2-40B4-BE49-F238E27FC236}">
                <a16:creationId xmlns:a16="http://schemas.microsoft.com/office/drawing/2014/main" id="{B42EACA0-9E87-C1B9-3CDB-8C853BB60995}"/>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46" name="Espace réservé du texte 7">
            <a:extLst>
              <a:ext uri="{FF2B5EF4-FFF2-40B4-BE49-F238E27FC236}">
                <a16:creationId xmlns:a16="http://schemas.microsoft.com/office/drawing/2014/main" id="{B4B650AF-A9F1-C3E5-3E3B-28F2CC58349C}"/>
              </a:ext>
            </a:extLst>
          </p:cNvPr>
          <p:cNvSpPr txBox="1">
            <a:spLocks/>
          </p:cNvSpPr>
          <p:nvPr/>
        </p:nvSpPr>
        <p:spPr>
          <a:xfrm>
            <a:off x="695324" y="5999300"/>
            <a:ext cx="4822525" cy="2215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600" dirty="0">
                <a:solidFill>
                  <a:schemeClr val="tx1"/>
                </a:solidFill>
              </a:rPr>
              <a:t>Comparaison avec le 1</a:t>
            </a:r>
            <a:r>
              <a:rPr lang="fr-FR" sz="1600" baseline="30000" dirty="0">
                <a:solidFill>
                  <a:schemeClr val="tx1"/>
                </a:solidFill>
              </a:rPr>
              <a:t>ème</a:t>
            </a:r>
            <a:r>
              <a:rPr lang="fr-FR" sz="1600" dirty="0">
                <a:solidFill>
                  <a:schemeClr val="tx1"/>
                </a:solidFill>
              </a:rPr>
              <a:t> trimestre 2024 </a:t>
            </a:r>
          </a:p>
        </p:txBody>
      </p:sp>
      <p:pic>
        <p:nvPicPr>
          <p:cNvPr id="5" name="Graphique 4">
            <a:extLst>
              <a:ext uri="{FF2B5EF4-FFF2-40B4-BE49-F238E27FC236}">
                <a16:creationId xmlns:a16="http://schemas.microsoft.com/office/drawing/2014/main" id="{8188C7C3-ABC2-767F-4060-2CC349925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324" y="1815794"/>
            <a:ext cx="10801350" cy="4062134"/>
          </a:xfrm>
          <a:prstGeom prst="rect">
            <a:avLst/>
          </a:prstGeom>
        </p:spPr>
      </p:pic>
    </p:spTree>
    <p:extLst>
      <p:ext uri="{BB962C8B-B14F-4D97-AF65-F5344CB8AC3E}">
        <p14:creationId xmlns:p14="http://schemas.microsoft.com/office/powerpoint/2010/main" val="87770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083820-F30B-E36E-7F8C-8F421F204E5A}"/>
              </a:ext>
            </a:extLst>
          </p:cNvPr>
          <p:cNvSpPr>
            <a:spLocks noGrp="1"/>
          </p:cNvSpPr>
          <p:nvPr>
            <p:ph type="title"/>
          </p:nvPr>
        </p:nvSpPr>
        <p:spPr>
          <a:xfrm>
            <a:off x="695326" y="607002"/>
            <a:ext cx="10801350" cy="923330"/>
          </a:xfrm>
        </p:spPr>
        <p:txBody>
          <a:bodyPr/>
          <a:lstStyle/>
          <a:p>
            <a:r>
              <a:rPr lang="fr-FR" dirty="0"/>
              <a:t>Les grandes et très grandes entreprises sont </a:t>
            </a:r>
            <a:br>
              <a:rPr lang="fr-FR" dirty="0"/>
            </a:br>
            <a:r>
              <a:rPr lang="fr-FR" dirty="0"/>
              <a:t>les plus optimistes</a:t>
            </a:r>
          </a:p>
        </p:txBody>
      </p:sp>
      <p:sp>
        <p:nvSpPr>
          <p:cNvPr id="4" name="Espace réservé du pied de page 3">
            <a:extLst>
              <a:ext uri="{FF2B5EF4-FFF2-40B4-BE49-F238E27FC236}">
                <a16:creationId xmlns:a16="http://schemas.microsoft.com/office/drawing/2014/main" id="{6F278EAE-3A7D-82A4-2630-1AD10841A655}"/>
              </a:ext>
            </a:extLst>
          </p:cNvPr>
          <p:cNvSpPr>
            <a:spLocks noGrp="1"/>
          </p:cNvSpPr>
          <p:nvPr>
            <p:ph type="ftr" sz="quarter" idx="3"/>
          </p:nvPr>
        </p:nvSpPr>
        <p:spPr/>
        <p:txBody>
          <a:bodyPr/>
          <a:lstStyle/>
          <a:p>
            <a:pPr algn="l">
              <a:defRPr/>
            </a:pPr>
            <a:r>
              <a:rPr lang="en-US" b="1" dirty="0">
                <a:solidFill>
                  <a:srgbClr val="282A32"/>
                </a:solidFill>
                <a:cs typeface="+mn-cs"/>
              </a:rPr>
              <a:t>Q2 2024   |   ManpowerGroup Employment Outlook Survey</a:t>
            </a:r>
            <a:endParaRPr lang="en-US" dirty="0">
              <a:solidFill>
                <a:srgbClr val="282A32"/>
              </a:solidFill>
              <a:cs typeface="+mn-cs"/>
            </a:endParaRPr>
          </a:p>
        </p:txBody>
      </p:sp>
      <p:sp>
        <p:nvSpPr>
          <p:cNvPr id="8" name="Espace réservé du texte 7">
            <a:extLst>
              <a:ext uri="{FF2B5EF4-FFF2-40B4-BE49-F238E27FC236}">
                <a16:creationId xmlns:a16="http://schemas.microsoft.com/office/drawing/2014/main" id="{3F424DAF-5A14-EF75-BCBA-AD5B7DCE054D}"/>
              </a:ext>
            </a:extLst>
          </p:cNvPr>
          <p:cNvSpPr>
            <a:spLocks noGrp="1"/>
          </p:cNvSpPr>
          <p:nvPr>
            <p:ph type="body" sz="quarter" idx="13"/>
          </p:nvPr>
        </p:nvSpPr>
        <p:spPr>
          <a:xfrm>
            <a:off x="695325" y="4607576"/>
            <a:ext cx="2095531" cy="290849"/>
          </a:xfrm>
        </p:spPr>
        <p:txBody>
          <a:bodyPr/>
          <a:lstStyle/>
          <a:p>
            <a:r>
              <a:rPr lang="fr-FR" dirty="0"/>
              <a:t>Très grandes entreprises </a:t>
            </a:r>
            <a:br>
              <a:rPr lang="fr-FR" dirty="0"/>
            </a:br>
            <a:r>
              <a:rPr lang="fr-FR" dirty="0"/>
              <a:t>(1 000 à 5 000 salariés)</a:t>
            </a:r>
          </a:p>
        </p:txBody>
      </p:sp>
      <p:sp>
        <p:nvSpPr>
          <p:cNvPr id="10" name="Espace réservé du texte 9">
            <a:extLst>
              <a:ext uri="{FF2B5EF4-FFF2-40B4-BE49-F238E27FC236}">
                <a16:creationId xmlns:a16="http://schemas.microsoft.com/office/drawing/2014/main" id="{BF312F1F-BA74-B717-0176-B19EBF233842}"/>
              </a:ext>
            </a:extLst>
          </p:cNvPr>
          <p:cNvSpPr>
            <a:spLocks noGrp="1"/>
          </p:cNvSpPr>
          <p:nvPr>
            <p:ph type="body" sz="quarter" idx="15"/>
          </p:nvPr>
        </p:nvSpPr>
        <p:spPr>
          <a:xfrm>
            <a:off x="2870856" y="4607576"/>
            <a:ext cx="2095531" cy="290849"/>
          </a:xfrm>
        </p:spPr>
        <p:txBody>
          <a:bodyPr/>
          <a:lstStyle/>
          <a:p>
            <a:r>
              <a:rPr lang="fr-FR" dirty="0"/>
              <a:t>Grandes entreprises </a:t>
            </a:r>
            <a:br>
              <a:rPr lang="fr-FR" dirty="0"/>
            </a:br>
            <a:r>
              <a:rPr lang="fr-FR" dirty="0"/>
              <a:t>(250 à 999 salariés)</a:t>
            </a:r>
          </a:p>
        </p:txBody>
      </p:sp>
      <p:sp>
        <p:nvSpPr>
          <p:cNvPr id="12" name="Espace réservé du texte 11">
            <a:extLst>
              <a:ext uri="{FF2B5EF4-FFF2-40B4-BE49-F238E27FC236}">
                <a16:creationId xmlns:a16="http://schemas.microsoft.com/office/drawing/2014/main" id="{85EB90F0-F893-EDD3-F23A-202DB9134E8A}"/>
              </a:ext>
            </a:extLst>
          </p:cNvPr>
          <p:cNvSpPr>
            <a:spLocks noGrp="1"/>
          </p:cNvSpPr>
          <p:nvPr>
            <p:ph type="body" sz="quarter" idx="17"/>
          </p:nvPr>
        </p:nvSpPr>
        <p:spPr>
          <a:xfrm>
            <a:off x="5046387" y="4607576"/>
            <a:ext cx="2095531" cy="290849"/>
          </a:xfrm>
        </p:spPr>
        <p:txBody>
          <a:bodyPr/>
          <a:lstStyle/>
          <a:p>
            <a:r>
              <a:rPr lang="fr-FR" dirty="0"/>
              <a:t>Entreprises moyennes </a:t>
            </a:r>
            <a:br>
              <a:rPr lang="fr-FR" dirty="0"/>
            </a:br>
            <a:r>
              <a:rPr lang="fr-FR" dirty="0"/>
              <a:t>(50 à 249 salariés)</a:t>
            </a:r>
          </a:p>
        </p:txBody>
      </p:sp>
      <p:sp>
        <p:nvSpPr>
          <p:cNvPr id="14" name="Espace réservé du texte 13">
            <a:extLst>
              <a:ext uri="{FF2B5EF4-FFF2-40B4-BE49-F238E27FC236}">
                <a16:creationId xmlns:a16="http://schemas.microsoft.com/office/drawing/2014/main" id="{F6385CB2-EDC0-CE66-7E91-D4169D9E5387}"/>
              </a:ext>
            </a:extLst>
          </p:cNvPr>
          <p:cNvSpPr>
            <a:spLocks noGrp="1"/>
          </p:cNvSpPr>
          <p:nvPr>
            <p:ph type="body" sz="quarter" idx="19"/>
          </p:nvPr>
        </p:nvSpPr>
        <p:spPr>
          <a:xfrm>
            <a:off x="7221918" y="4607576"/>
            <a:ext cx="2095531" cy="290849"/>
          </a:xfrm>
        </p:spPr>
        <p:txBody>
          <a:bodyPr/>
          <a:lstStyle/>
          <a:p>
            <a:r>
              <a:rPr lang="fr-FR" dirty="0"/>
              <a:t>Petites entreprises </a:t>
            </a:r>
            <a:br>
              <a:rPr lang="fr-FR" dirty="0"/>
            </a:br>
            <a:r>
              <a:rPr lang="fr-FR" dirty="0"/>
              <a:t>(10 à 49 salariés)</a:t>
            </a:r>
          </a:p>
        </p:txBody>
      </p:sp>
      <p:sp>
        <p:nvSpPr>
          <p:cNvPr id="16" name="Espace réservé du texte 15">
            <a:extLst>
              <a:ext uri="{FF2B5EF4-FFF2-40B4-BE49-F238E27FC236}">
                <a16:creationId xmlns:a16="http://schemas.microsoft.com/office/drawing/2014/main" id="{8B823C84-0225-2ACA-91BA-147CDDB86311}"/>
              </a:ext>
            </a:extLst>
          </p:cNvPr>
          <p:cNvSpPr>
            <a:spLocks noGrp="1"/>
          </p:cNvSpPr>
          <p:nvPr>
            <p:ph type="body" sz="quarter" idx="21"/>
          </p:nvPr>
        </p:nvSpPr>
        <p:spPr>
          <a:xfrm>
            <a:off x="9397449" y="4607576"/>
            <a:ext cx="2095531" cy="290849"/>
          </a:xfrm>
        </p:spPr>
        <p:txBody>
          <a:bodyPr/>
          <a:lstStyle/>
          <a:p>
            <a:r>
              <a:rPr lang="fr-FR" dirty="0"/>
              <a:t>Très petites entreprises </a:t>
            </a:r>
            <a:br>
              <a:rPr lang="fr-FR" dirty="0"/>
            </a:br>
            <a:r>
              <a:rPr lang="fr-FR" dirty="0"/>
              <a:t>(moins de 10 salariés)</a:t>
            </a:r>
          </a:p>
        </p:txBody>
      </p:sp>
      <p:graphicFrame>
        <p:nvGraphicFramePr>
          <p:cNvPr id="17" name="Espace réservé du graphique 16">
            <a:extLst>
              <a:ext uri="{FF2B5EF4-FFF2-40B4-BE49-F238E27FC236}">
                <a16:creationId xmlns:a16="http://schemas.microsoft.com/office/drawing/2014/main" id="{EE9D38DD-B82F-D6FF-96E6-5014E46F1D80}"/>
              </a:ext>
            </a:extLst>
          </p:cNvPr>
          <p:cNvGraphicFramePr>
            <a:graphicFrameLocks noGrp="1"/>
          </p:cNvGraphicFramePr>
          <p:nvPr>
            <p:ph type="chart" sz="quarter" idx="11"/>
            <p:extLst>
              <p:ext uri="{D42A27DB-BD31-4B8C-83A1-F6EECF244321}">
                <p14:modId xmlns:p14="http://schemas.microsoft.com/office/powerpoint/2010/main" val="117887858"/>
              </p:ext>
            </p:extLst>
          </p:nvPr>
        </p:nvGraphicFramePr>
        <p:xfrm>
          <a:off x="813204" y="2156723"/>
          <a:ext cx="1868487" cy="2103437"/>
        </p:xfrm>
        <a:graphic>
          <a:graphicData uri="http://schemas.openxmlformats.org/drawingml/2006/chart">
            <c:chart xmlns:c="http://schemas.openxmlformats.org/drawingml/2006/chart" xmlns:r="http://schemas.openxmlformats.org/officeDocument/2006/relationships" r:id="rId3"/>
          </a:graphicData>
        </a:graphic>
      </p:graphicFrame>
      <p:pic>
        <p:nvPicPr>
          <p:cNvPr id="18" name="Graphique 17">
            <a:extLst>
              <a:ext uri="{FF2B5EF4-FFF2-40B4-BE49-F238E27FC236}">
                <a16:creationId xmlns:a16="http://schemas.microsoft.com/office/drawing/2014/main" id="{20656C10-1C2C-B069-189F-131C1CF64CF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459" t="62318" r="87872" b="20190"/>
          <a:stretch/>
        </p:blipFill>
        <p:spPr>
          <a:xfrm>
            <a:off x="1506764" y="4047278"/>
            <a:ext cx="485912" cy="535422"/>
          </a:xfrm>
          <a:prstGeom prst="rect">
            <a:avLst/>
          </a:prstGeom>
        </p:spPr>
      </p:pic>
      <p:graphicFrame>
        <p:nvGraphicFramePr>
          <p:cNvPr id="19" name="Espace réservé du graphique 16">
            <a:extLst>
              <a:ext uri="{FF2B5EF4-FFF2-40B4-BE49-F238E27FC236}">
                <a16:creationId xmlns:a16="http://schemas.microsoft.com/office/drawing/2014/main" id="{B8BF9483-2136-965A-2C8C-4C54BAA2F621}"/>
              </a:ext>
            </a:extLst>
          </p:cNvPr>
          <p:cNvGraphicFramePr>
            <a:graphicFrameLocks/>
          </p:cNvGraphicFramePr>
          <p:nvPr>
            <p:extLst>
              <p:ext uri="{D42A27DB-BD31-4B8C-83A1-F6EECF244321}">
                <p14:modId xmlns:p14="http://schemas.microsoft.com/office/powerpoint/2010/main" val="1497511773"/>
              </p:ext>
            </p:extLst>
          </p:nvPr>
        </p:nvGraphicFramePr>
        <p:xfrm>
          <a:off x="2984377" y="2156723"/>
          <a:ext cx="1868487" cy="2103437"/>
        </p:xfrm>
        <a:graphic>
          <a:graphicData uri="http://schemas.openxmlformats.org/drawingml/2006/chart">
            <c:chart xmlns:c="http://schemas.openxmlformats.org/drawingml/2006/chart" xmlns:r="http://schemas.openxmlformats.org/officeDocument/2006/relationships" r:id="rId6"/>
          </a:graphicData>
        </a:graphic>
      </p:graphicFrame>
      <p:grpSp>
        <p:nvGrpSpPr>
          <p:cNvPr id="20" name="Graphique 16">
            <a:extLst>
              <a:ext uri="{FF2B5EF4-FFF2-40B4-BE49-F238E27FC236}">
                <a16:creationId xmlns:a16="http://schemas.microsoft.com/office/drawing/2014/main" id="{D3715EE7-667F-31DB-6FA4-BE3FEFDC973D}"/>
              </a:ext>
            </a:extLst>
          </p:cNvPr>
          <p:cNvGrpSpPr/>
          <p:nvPr/>
        </p:nvGrpSpPr>
        <p:grpSpPr>
          <a:xfrm>
            <a:off x="3729214" y="4151278"/>
            <a:ext cx="379947" cy="379947"/>
            <a:chOff x="5760285" y="-3184574"/>
            <a:chExt cx="438492" cy="438492"/>
          </a:xfrm>
          <a:noFill/>
        </p:grpSpPr>
        <p:sp>
          <p:nvSpPr>
            <p:cNvPr id="21" name="Forme libre : forme 20">
              <a:extLst>
                <a:ext uri="{FF2B5EF4-FFF2-40B4-BE49-F238E27FC236}">
                  <a16:creationId xmlns:a16="http://schemas.microsoft.com/office/drawing/2014/main" id="{F85661E0-6EAA-C5FE-EE5F-796A56E86BDF}"/>
                </a:ext>
              </a:extLst>
            </p:cNvPr>
            <p:cNvSpPr/>
            <p:nvPr/>
          </p:nvSpPr>
          <p:spPr>
            <a:xfrm>
              <a:off x="5760285" y="-3070184"/>
              <a:ext cx="171614" cy="324102"/>
            </a:xfrm>
            <a:custGeom>
              <a:avLst/>
              <a:gdLst>
                <a:gd name="connsiteX0" fmla="*/ 171615 w 171614"/>
                <a:gd name="connsiteY0" fmla="*/ 9525 h 324102"/>
                <a:gd name="connsiteX1" fmla="*/ 162091 w 171614"/>
                <a:gd name="connsiteY1" fmla="*/ 0 h 324102"/>
                <a:gd name="connsiteX2" fmla="*/ 9524 w 171614"/>
                <a:gd name="connsiteY2" fmla="*/ 0 h 324102"/>
                <a:gd name="connsiteX3" fmla="*/ 0 w 171614"/>
                <a:gd name="connsiteY3" fmla="*/ 9525 h 324102"/>
                <a:gd name="connsiteX4" fmla="*/ 0 w 171614"/>
                <a:gd name="connsiteY4" fmla="*/ 314578 h 324102"/>
                <a:gd name="connsiteX5" fmla="*/ 9524 w 171614"/>
                <a:gd name="connsiteY5" fmla="*/ 324103 h 324102"/>
                <a:gd name="connsiteX6" fmla="*/ 171615 w 171614"/>
                <a:gd name="connsiteY6" fmla="*/ 324103 h 324102"/>
                <a:gd name="connsiteX7" fmla="*/ 171615 w 171614"/>
                <a:gd name="connsiteY7" fmla="*/ 9525 h 32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14" h="324102">
                  <a:moveTo>
                    <a:pt x="171615" y="9525"/>
                  </a:moveTo>
                  <a:cubicBezTo>
                    <a:pt x="171615" y="4233"/>
                    <a:pt x="167382" y="0"/>
                    <a:pt x="162091" y="0"/>
                  </a:cubicBezTo>
                  <a:lnTo>
                    <a:pt x="9524" y="0"/>
                  </a:lnTo>
                  <a:cubicBezTo>
                    <a:pt x="4233" y="0"/>
                    <a:pt x="0" y="4233"/>
                    <a:pt x="0" y="9525"/>
                  </a:cubicBezTo>
                  <a:lnTo>
                    <a:pt x="0" y="314578"/>
                  </a:lnTo>
                  <a:cubicBezTo>
                    <a:pt x="0" y="319870"/>
                    <a:pt x="4233" y="324103"/>
                    <a:pt x="9524" y="324103"/>
                  </a:cubicBezTo>
                  <a:lnTo>
                    <a:pt x="171615" y="324103"/>
                  </a:lnTo>
                  <a:lnTo>
                    <a:pt x="171615" y="9525"/>
                  </a:lnTo>
                  <a:close/>
                </a:path>
              </a:pathLst>
            </a:custGeom>
            <a:noFill/>
            <a:ln w="13119" cap="rnd">
              <a:solidFill>
                <a:srgbClr val="C25700"/>
              </a:solidFill>
              <a:prstDash val="solid"/>
              <a:round/>
            </a:ln>
          </p:spPr>
          <p:txBody>
            <a:bodyPr rtlCol="0" anchor="ctr"/>
            <a:lstStyle/>
            <a:p>
              <a:endParaRPr lang="fr-FR"/>
            </a:p>
          </p:txBody>
        </p:sp>
        <p:sp>
          <p:nvSpPr>
            <p:cNvPr id="22" name="Forme libre : forme 21">
              <a:extLst>
                <a:ext uri="{FF2B5EF4-FFF2-40B4-BE49-F238E27FC236}">
                  <a16:creationId xmlns:a16="http://schemas.microsoft.com/office/drawing/2014/main" id="{5347954E-27E0-5413-76AA-F9285596C650}"/>
                </a:ext>
              </a:extLst>
            </p:cNvPr>
            <p:cNvSpPr/>
            <p:nvPr/>
          </p:nvSpPr>
          <p:spPr>
            <a:xfrm>
              <a:off x="5779343" y="-3127339"/>
              <a:ext cx="133429" cy="57155"/>
            </a:xfrm>
            <a:custGeom>
              <a:avLst/>
              <a:gdLst>
                <a:gd name="connsiteX0" fmla="*/ 0 w 133429"/>
                <a:gd name="connsiteY0" fmla="*/ 57155 h 57155"/>
                <a:gd name="connsiteX1" fmla="*/ 0 w 133429"/>
                <a:gd name="connsiteY1" fmla="*/ 9524 h 57155"/>
                <a:gd name="connsiteX2" fmla="*/ 9525 w 133429"/>
                <a:gd name="connsiteY2" fmla="*/ 0 h 57155"/>
                <a:gd name="connsiteX3" fmla="*/ 123906 w 133429"/>
                <a:gd name="connsiteY3" fmla="*/ 0 h 57155"/>
                <a:gd name="connsiteX4" fmla="*/ 133430 w 133429"/>
                <a:gd name="connsiteY4" fmla="*/ 9524 h 57155"/>
                <a:gd name="connsiteX5" fmla="*/ 133430 w 133429"/>
                <a:gd name="connsiteY5" fmla="*/ 57155 h 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29" h="57155">
                  <a:moveTo>
                    <a:pt x="0" y="57155"/>
                  </a:moveTo>
                  <a:lnTo>
                    <a:pt x="0" y="9524"/>
                  </a:lnTo>
                  <a:cubicBezTo>
                    <a:pt x="0" y="4233"/>
                    <a:pt x="4233" y="0"/>
                    <a:pt x="9525" y="0"/>
                  </a:cubicBezTo>
                  <a:lnTo>
                    <a:pt x="123906" y="0"/>
                  </a:lnTo>
                  <a:cubicBezTo>
                    <a:pt x="129197" y="0"/>
                    <a:pt x="133430" y="4233"/>
                    <a:pt x="133430" y="9524"/>
                  </a:cubicBezTo>
                  <a:lnTo>
                    <a:pt x="133430" y="57155"/>
                  </a:lnTo>
                </a:path>
              </a:pathLst>
            </a:custGeom>
            <a:noFill/>
            <a:ln w="13119" cap="rnd">
              <a:solidFill>
                <a:srgbClr val="C25700"/>
              </a:solidFill>
              <a:prstDash val="solid"/>
              <a:round/>
            </a:ln>
          </p:spPr>
          <p:txBody>
            <a:bodyPr rtlCol="0" anchor="ctr"/>
            <a:lstStyle/>
            <a:p>
              <a:endParaRPr lang="fr-FR"/>
            </a:p>
          </p:txBody>
        </p:sp>
        <p:sp>
          <p:nvSpPr>
            <p:cNvPr id="23" name="Forme libre : forme 22">
              <a:extLst>
                <a:ext uri="{FF2B5EF4-FFF2-40B4-BE49-F238E27FC236}">
                  <a16:creationId xmlns:a16="http://schemas.microsoft.com/office/drawing/2014/main" id="{7B0ADD02-2683-D119-D29E-377B8D62672C}"/>
                </a:ext>
              </a:extLst>
            </p:cNvPr>
            <p:cNvSpPr/>
            <p:nvPr/>
          </p:nvSpPr>
          <p:spPr>
            <a:xfrm>
              <a:off x="5846093" y="-3184574"/>
              <a:ext cx="8746" cy="57234"/>
            </a:xfrm>
            <a:custGeom>
              <a:avLst/>
              <a:gdLst>
                <a:gd name="connsiteX0" fmla="*/ 0 w 8746"/>
                <a:gd name="connsiteY0" fmla="*/ 57234 h 57234"/>
                <a:gd name="connsiteX1" fmla="*/ 0 w 8746"/>
                <a:gd name="connsiteY1" fmla="*/ 0 h 57234"/>
              </a:gdLst>
              <a:ahLst/>
              <a:cxnLst>
                <a:cxn ang="0">
                  <a:pos x="connsiteX0" y="connsiteY0"/>
                </a:cxn>
                <a:cxn ang="0">
                  <a:pos x="connsiteX1" y="connsiteY1"/>
                </a:cxn>
              </a:cxnLst>
              <a:rect l="l" t="t" r="r" b="b"/>
              <a:pathLst>
                <a:path w="8746" h="57234">
                  <a:moveTo>
                    <a:pt x="0" y="57234"/>
                  </a:moveTo>
                  <a:lnTo>
                    <a:pt x="0" y="0"/>
                  </a:lnTo>
                </a:path>
              </a:pathLst>
            </a:custGeom>
            <a:noFill/>
            <a:ln w="13119" cap="rnd">
              <a:solidFill>
                <a:srgbClr val="C25700"/>
              </a:solidFill>
              <a:prstDash val="solid"/>
              <a:round/>
            </a:ln>
          </p:spPr>
          <p:txBody>
            <a:bodyPr rtlCol="0" anchor="ctr"/>
            <a:lstStyle/>
            <a:p>
              <a:endParaRPr lang="fr-FR"/>
            </a:p>
          </p:txBody>
        </p:sp>
        <p:sp>
          <p:nvSpPr>
            <p:cNvPr id="24" name="Forme libre : forme 23">
              <a:extLst>
                <a:ext uri="{FF2B5EF4-FFF2-40B4-BE49-F238E27FC236}">
                  <a16:creationId xmlns:a16="http://schemas.microsoft.com/office/drawing/2014/main" id="{3FB203A5-1F8A-964F-BE59-1C67EC4DD71B}"/>
                </a:ext>
              </a:extLst>
            </p:cNvPr>
            <p:cNvSpPr/>
            <p:nvPr/>
          </p:nvSpPr>
          <p:spPr>
            <a:xfrm>
              <a:off x="6065339" y="-3012959"/>
              <a:ext cx="133438" cy="266877"/>
            </a:xfrm>
            <a:custGeom>
              <a:avLst/>
              <a:gdLst>
                <a:gd name="connsiteX0" fmla="*/ 133438 w 133438"/>
                <a:gd name="connsiteY0" fmla="*/ 257353 h 266877"/>
                <a:gd name="connsiteX1" fmla="*/ 123914 w 133438"/>
                <a:gd name="connsiteY1" fmla="*/ 266877 h 266877"/>
                <a:gd name="connsiteX2" fmla="*/ 0 w 133438"/>
                <a:gd name="connsiteY2" fmla="*/ 266877 h 266877"/>
                <a:gd name="connsiteX3" fmla="*/ 0 w 133438"/>
                <a:gd name="connsiteY3" fmla="*/ 9525 h 266877"/>
                <a:gd name="connsiteX4" fmla="*/ 9524 w 133438"/>
                <a:gd name="connsiteY4" fmla="*/ 0 h 266877"/>
                <a:gd name="connsiteX5" fmla="*/ 123914 w 133438"/>
                <a:gd name="connsiteY5" fmla="*/ 0 h 266877"/>
                <a:gd name="connsiteX6" fmla="*/ 133438 w 133438"/>
                <a:gd name="connsiteY6" fmla="*/ 9525 h 266877"/>
                <a:gd name="connsiteX7" fmla="*/ 133438 w 133438"/>
                <a:gd name="connsiteY7" fmla="*/ 257353 h 2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38" h="266877">
                  <a:moveTo>
                    <a:pt x="133438" y="257353"/>
                  </a:moveTo>
                  <a:cubicBezTo>
                    <a:pt x="133438" y="262644"/>
                    <a:pt x="129206" y="266877"/>
                    <a:pt x="123914" y="266877"/>
                  </a:cubicBezTo>
                  <a:lnTo>
                    <a:pt x="0" y="266877"/>
                  </a:lnTo>
                  <a:lnTo>
                    <a:pt x="0" y="9525"/>
                  </a:lnTo>
                  <a:cubicBezTo>
                    <a:pt x="0" y="4233"/>
                    <a:pt x="4233" y="0"/>
                    <a:pt x="9524" y="0"/>
                  </a:cubicBezTo>
                  <a:lnTo>
                    <a:pt x="123914" y="0"/>
                  </a:lnTo>
                  <a:cubicBezTo>
                    <a:pt x="129206" y="0"/>
                    <a:pt x="133438" y="4233"/>
                    <a:pt x="133438" y="9525"/>
                  </a:cubicBezTo>
                  <a:lnTo>
                    <a:pt x="133438" y="257353"/>
                  </a:lnTo>
                  <a:close/>
                </a:path>
              </a:pathLst>
            </a:custGeom>
            <a:noFill/>
            <a:ln w="13119" cap="rnd">
              <a:solidFill>
                <a:srgbClr val="C25700"/>
              </a:solidFill>
              <a:prstDash val="solid"/>
              <a:round/>
            </a:ln>
          </p:spPr>
          <p:txBody>
            <a:bodyPr rtlCol="0" anchor="ctr"/>
            <a:lstStyle/>
            <a:p>
              <a:endParaRPr lang="fr-FR"/>
            </a:p>
          </p:txBody>
        </p:sp>
        <p:sp>
          <p:nvSpPr>
            <p:cNvPr id="25" name="Forme libre : forme 24">
              <a:extLst>
                <a:ext uri="{FF2B5EF4-FFF2-40B4-BE49-F238E27FC236}">
                  <a16:creationId xmlns:a16="http://schemas.microsoft.com/office/drawing/2014/main" id="{6C5242AE-F54B-A7A8-4CCA-982E727176B4}"/>
                </a:ext>
              </a:extLst>
            </p:cNvPr>
            <p:cNvSpPr/>
            <p:nvPr/>
          </p:nvSpPr>
          <p:spPr>
            <a:xfrm>
              <a:off x="6084388" y="-3051057"/>
              <a:ext cx="95340" cy="38097"/>
            </a:xfrm>
            <a:custGeom>
              <a:avLst/>
              <a:gdLst>
                <a:gd name="connsiteX0" fmla="*/ 0 w 95340"/>
                <a:gd name="connsiteY0" fmla="*/ 38098 h 38097"/>
                <a:gd name="connsiteX1" fmla="*/ 0 w 95340"/>
                <a:gd name="connsiteY1" fmla="*/ 9524 h 38097"/>
                <a:gd name="connsiteX2" fmla="*/ 9533 w 95340"/>
                <a:gd name="connsiteY2" fmla="*/ 0 h 38097"/>
                <a:gd name="connsiteX3" fmla="*/ 85807 w 95340"/>
                <a:gd name="connsiteY3" fmla="*/ 0 h 38097"/>
                <a:gd name="connsiteX4" fmla="*/ 95341 w 95340"/>
                <a:gd name="connsiteY4" fmla="*/ 9524 h 38097"/>
                <a:gd name="connsiteX5" fmla="*/ 95341 w 95340"/>
                <a:gd name="connsiteY5" fmla="*/ 38098 h 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40" h="38097">
                  <a:moveTo>
                    <a:pt x="0" y="38098"/>
                  </a:moveTo>
                  <a:lnTo>
                    <a:pt x="0" y="9524"/>
                  </a:lnTo>
                  <a:cubicBezTo>
                    <a:pt x="0" y="4233"/>
                    <a:pt x="4242" y="0"/>
                    <a:pt x="9533" y="0"/>
                  </a:cubicBezTo>
                  <a:lnTo>
                    <a:pt x="85807" y="0"/>
                  </a:lnTo>
                  <a:cubicBezTo>
                    <a:pt x="91108" y="0"/>
                    <a:pt x="95341" y="4233"/>
                    <a:pt x="95341" y="9524"/>
                  </a:cubicBezTo>
                  <a:lnTo>
                    <a:pt x="95341" y="38098"/>
                  </a:lnTo>
                </a:path>
              </a:pathLst>
            </a:custGeom>
            <a:noFill/>
            <a:ln w="13119" cap="rnd">
              <a:solidFill>
                <a:srgbClr val="C25700"/>
              </a:solidFill>
              <a:prstDash val="solid"/>
              <a:round/>
            </a:ln>
          </p:spPr>
          <p:txBody>
            <a:bodyPr rtlCol="0" anchor="ctr"/>
            <a:lstStyle/>
            <a:p>
              <a:endParaRPr lang="fr-FR"/>
            </a:p>
          </p:txBody>
        </p:sp>
        <p:sp>
          <p:nvSpPr>
            <p:cNvPr id="26" name="Forme libre : forme 25">
              <a:extLst>
                <a:ext uri="{FF2B5EF4-FFF2-40B4-BE49-F238E27FC236}">
                  <a16:creationId xmlns:a16="http://schemas.microsoft.com/office/drawing/2014/main" id="{15026DC4-E46B-89DB-06F1-2725DB1BE0EE}"/>
                </a:ext>
              </a:extLst>
            </p:cNvPr>
            <p:cNvSpPr/>
            <p:nvPr/>
          </p:nvSpPr>
          <p:spPr>
            <a:xfrm>
              <a:off x="5931900" y="-2955803"/>
              <a:ext cx="133438" cy="8746"/>
            </a:xfrm>
            <a:custGeom>
              <a:avLst/>
              <a:gdLst>
                <a:gd name="connsiteX0" fmla="*/ 0 w 133438"/>
                <a:gd name="connsiteY0" fmla="*/ 0 h 8746"/>
                <a:gd name="connsiteX1" fmla="*/ 133439 w 133438"/>
                <a:gd name="connsiteY1" fmla="*/ 0 h 8746"/>
              </a:gdLst>
              <a:ahLst/>
              <a:cxnLst>
                <a:cxn ang="0">
                  <a:pos x="connsiteX0" y="connsiteY0"/>
                </a:cxn>
                <a:cxn ang="0">
                  <a:pos x="connsiteX1" y="connsiteY1"/>
                </a:cxn>
              </a:cxnLst>
              <a:rect l="l" t="t" r="r" b="b"/>
              <a:pathLst>
                <a:path w="133438" h="8746">
                  <a:moveTo>
                    <a:pt x="0" y="0"/>
                  </a:moveTo>
                  <a:lnTo>
                    <a:pt x="133439" y="0"/>
                  </a:lnTo>
                </a:path>
              </a:pathLst>
            </a:custGeom>
            <a:noFill/>
            <a:ln w="13119" cap="rnd">
              <a:solidFill>
                <a:srgbClr val="C25700"/>
              </a:solidFill>
              <a:prstDash val="solid"/>
              <a:round/>
            </a:ln>
          </p:spPr>
          <p:txBody>
            <a:bodyPr rtlCol="0" anchor="ctr"/>
            <a:lstStyle/>
            <a:p>
              <a:endParaRPr lang="fr-FR"/>
            </a:p>
          </p:txBody>
        </p:sp>
        <p:sp>
          <p:nvSpPr>
            <p:cNvPr id="27" name="Forme libre : forme 26">
              <a:extLst>
                <a:ext uri="{FF2B5EF4-FFF2-40B4-BE49-F238E27FC236}">
                  <a16:creationId xmlns:a16="http://schemas.microsoft.com/office/drawing/2014/main" id="{6D68D430-814C-373F-259A-A0DDD2B229E7}"/>
                </a:ext>
              </a:extLst>
            </p:cNvPr>
            <p:cNvSpPr/>
            <p:nvPr/>
          </p:nvSpPr>
          <p:spPr>
            <a:xfrm>
              <a:off x="5931900" y="-2746082"/>
              <a:ext cx="133438" cy="8746"/>
            </a:xfrm>
            <a:custGeom>
              <a:avLst/>
              <a:gdLst>
                <a:gd name="connsiteX0" fmla="*/ 0 w 133438"/>
                <a:gd name="connsiteY0" fmla="*/ 0 h 8746"/>
                <a:gd name="connsiteX1" fmla="*/ 133439 w 133438"/>
                <a:gd name="connsiteY1" fmla="*/ 0 h 8746"/>
              </a:gdLst>
              <a:ahLst/>
              <a:cxnLst>
                <a:cxn ang="0">
                  <a:pos x="connsiteX0" y="connsiteY0"/>
                </a:cxn>
                <a:cxn ang="0">
                  <a:pos x="connsiteX1" y="connsiteY1"/>
                </a:cxn>
              </a:cxnLst>
              <a:rect l="l" t="t" r="r" b="b"/>
              <a:pathLst>
                <a:path w="133438" h="8746">
                  <a:moveTo>
                    <a:pt x="0" y="0"/>
                  </a:moveTo>
                  <a:lnTo>
                    <a:pt x="133439" y="0"/>
                  </a:lnTo>
                </a:path>
              </a:pathLst>
            </a:custGeom>
            <a:noFill/>
            <a:ln w="13119" cap="rnd">
              <a:solidFill>
                <a:srgbClr val="C25700"/>
              </a:solidFill>
              <a:prstDash val="solid"/>
              <a:round/>
            </a:ln>
          </p:spPr>
          <p:txBody>
            <a:bodyPr rtlCol="0" anchor="ctr"/>
            <a:lstStyle/>
            <a:p>
              <a:endParaRPr lang="fr-FR"/>
            </a:p>
          </p:txBody>
        </p:sp>
        <p:sp>
          <p:nvSpPr>
            <p:cNvPr id="28" name="Forme libre : forme 27">
              <a:extLst>
                <a:ext uri="{FF2B5EF4-FFF2-40B4-BE49-F238E27FC236}">
                  <a16:creationId xmlns:a16="http://schemas.microsoft.com/office/drawing/2014/main" id="{481E2A59-5FE2-C38F-11F1-E17E2F55B008}"/>
                </a:ext>
              </a:extLst>
            </p:cNvPr>
            <p:cNvSpPr/>
            <p:nvPr/>
          </p:nvSpPr>
          <p:spPr>
            <a:xfrm>
              <a:off x="5798392" y="-3012959"/>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29" name="Forme libre : forme 28">
              <a:extLst>
                <a:ext uri="{FF2B5EF4-FFF2-40B4-BE49-F238E27FC236}">
                  <a16:creationId xmlns:a16="http://schemas.microsoft.com/office/drawing/2014/main" id="{65F48ADC-1016-FAF0-4D4B-3DF6A0FC7941}"/>
                </a:ext>
              </a:extLst>
            </p:cNvPr>
            <p:cNvSpPr/>
            <p:nvPr/>
          </p:nvSpPr>
          <p:spPr>
            <a:xfrm>
              <a:off x="5798392" y="-2955803"/>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30" name="Forme libre : forme 29">
              <a:extLst>
                <a:ext uri="{FF2B5EF4-FFF2-40B4-BE49-F238E27FC236}">
                  <a16:creationId xmlns:a16="http://schemas.microsoft.com/office/drawing/2014/main" id="{A6C3496B-6E30-2816-AAC8-F88500A1F9AB}"/>
                </a:ext>
              </a:extLst>
            </p:cNvPr>
            <p:cNvSpPr/>
            <p:nvPr/>
          </p:nvSpPr>
          <p:spPr>
            <a:xfrm>
              <a:off x="5798392" y="-2898569"/>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31" name="Forme libre : forme 30">
              <a:extLst>
                <a:ext uri="{FF2B5EF4-FFF2-40B4-BE49-F238E27FC236}">
                  <a16:creationId xmlns:a16="http://schemas.microsoft.com/office/drawing/2014/main" id="{085A24A4-5869-CA2A-038F-1120C988981A}"/>
                </a:ext>
              </a:extLst>
            </p:cNvPr>
            <p:cNvSpPr/>
            <p:nvPr/>
          </p:nvSpPr>
          <p:spPr>
            <a:xfrm>
              <a:off x="6103445" y="-2955803"/>
              <a:ext cx="57225" cy="8746"/>
            </a:xfrm>
            <a:custGeom>
              <a:avLst/>
              <a:gdLst>
                <a:gd name="connsiteX0" fmla="*/ 0 w 57225"/>
                <a:gd name="connsiteY0" fmla="*/ 0 h 8746"/>
                <a:gd name="connsiteX1" fmla="*/ 57225 w 57225"/>
                <a:gd name="connsiteY1" fmla="*/ 0 h 8746"/>
              </a:gdLst>
              <a:ahLst/>
              <a:cxnLst>
                <a:cxn ang="0">
                  <a:pos x="connsiteX0" y="connsiteY0"/>
                </a:cxn>
                <a:cxn ang="0">
                  <a:pos x="connsiteX1" y="connsiteY1"/>
                </a:cxn>
              </a:cxnLst>
              <a:rect l="l" t="t" r="r" b="b"/>
              <a:pathLst>
                <a:path w="57225" h="8746">
                  <a:moveTo>
                    <a:pt x="0" y="0"/>
                  </a:moveTo>
                  <a:lnTo>
                    <a:pt x="57225" y="0"/>
                  </a:lnTo>
                </a:path>
              </a:pathLst>
            </a:custGeom>
            <a:noFill/>
            <a:ln w="13119" cap="rnd">
              <a:solidFill>
                <a:srgbClr val="C25700"/>
              </a:solidFill>
              <a:prstDash val="solid"/>
              <a:round/>
            </a:ln>
          </p:spPr>
          <p:txBody>
            <a:bodyPr rtlCol="0" anchor="ctr"/>
            <a:lstStyle/>
            <a:p>
              <a:endParaRPr lang="fr-FR"/>
            </a:p>
          </p:txBody>
        </p:sp>
        <p:sp>
          <p:nvSpPr>
            <p:cNvPr id="32" name="Forme libre : forme 31">
              <a:extLst>
                <a:ext uri="{FF2B5EF4-FFF2-40B4-BE49-F238E27FC236}">
                  <a16:creationId xmlns:a16="http://schemas.microsoft.com/office/drawing/2014/main" id="{5B10500D-C8E5-58A3-83CB-930617B0FEB7}"/>
                </a:ext>
              </a:extLst>
            </p:cNvPr>
            <p:cNvSpPr/>
            <p:nvPr/>
          </p:nvSpPr>
          <p:spPr>
            <a:xfrm>
              <a:off x="6103445" y="-2898569"/>
              <a:ext cx="57225" cy="8746"/>
            </a:xfrm>
            <a:custGeom>
              <a:avLst/>
              <a:gdLst>
                <a:gd name="connsiteX0" fmla="*/ 0 w 57225"/>
                <a:gd name="connsiteY0" fmla="*/ 0 h 8746"/>
                <a:gd name="connsiteX1" fmla="*/ 57225 w 57225"/>
                <a:gd name="connsiteY1" fmla="*/ 0 h 8746"/>
              </a:gdLst>
              <a:ahLst/>
              <a:cxnLst>
                <a:cxn ang="0">
                  <a:pos x="connsiteX0" y="connsiteY0"/>
                </a:cxn>
                <a:cxn ang="0">
                  <a:pos x="connsiteX1" y="connsiteY1"/>
                </a:cxn>
              </a:cxnLst>
              <a:rect l="l" t="t" r="r" b="b"/>
              <a:pathLst>
                <a:path w="57225" h="8746">
                  <a:moveTo>
                    <a:pt x="0" y="0"/>
                  </a:moveTo>
                  <a:lnTo>
                    <a:pt x="57225" y="0"/>
                  </a:lnTo>
                </a:path>
              </a:pathLst>
            </a:custGeom>
            <a:noFill/>
            <a:ln w="13119" cap="rnd">
              <a:solidFill>
                <a:srgbClr val="C25700"/>
              </a:solidFill>
              <a:prstDash val="solid"/>
              <a:round/>
            </a:ln>
          </p:spPr>
          <p:txBody>
            <a:bodyPr rtlCol="0" anchor="ctr"/>
            <a:lstStyle/>
            <a:p>
              <a:endParaRPr lang="fr-FR"/>
            </a:p>
          </p:txBody>
        </p:sp>
        <p:sp>
          <p:nvSpPr>
            <p:cNvPr id="33" name="Forme libre : forme 32">
              <a:extLst>
                <a:ext uri="{FF2B5EF4-FFF2-40B4-BE49-F238E27FC236}">
                  <a16:creationId xmlns:a16="http://schemas.microsoft.com/office/drawing/2014/main" id="{5F19EC4A-BA59-B7BE-EC0E-583761891DDC}"/>
                </a:ext>
              </a:extLst>
            </p:cNvPr>
            <p:cNvSpPr/>
            <p:nvPr/>
          </p:nvSpPr>
          <p:spPr>
            <a:xfrm>
              <a:off x="5798392" y="-2841414"/>
              <a:ext cx="95331" cy="8746"/>
            </a:xfrm>
            <a:custGeom>
              <a:avLst/>
              <a:gdLst>
                <a:gd name="connsiteX0" fmla="*/ 0 w 95331"/>
                <a:gd name="connsiteY0" fmla="*/ 0 h 8746"/>
                <a:gd name="connsiteX1" fmla="*/ 95332 w 95331"/>
                <a:gd name="connsiteY1" fmla="*/ 0 h 8746"/>
              </a:gdLst>
              <a:ahLst/>
              <a:cxnLst>
                <a:cxn ang="0">
                  <a:pos x="connsiteX0" y="connsiteY0"/>
                </a:cxn>
                <a:cxn ang="0">
                  <a:pos x="connsiteX1" y="connsiteY1"/>
                </a:cxn>
              </a:cxnLst>
              <a:rect l="l" t="t" r="r" b="b"/>
              <a:pathLst>
                <a:path w="95331" h="8746">
                  <a:moveTo>
                    <a:pt x="0" y="0"/>
                  </a:moveTo>
                  <a:lnTo>
                    <a:pt x="95332" y="0"/>
                  </a:lnTo>
                </a:path>
              </a:pathLst>
            </a:custGeom>
            <a:noFill/>
            <a:ln w="13119" cap="rnd">
              <a:solidFill>
                <a:srgbClr val="C25700"/>
              </a:solidFill>
              <a:prstDash val="solid"/>
              <a:round/>
            </a:ln>
          </p:spPr>
          <p:txBody>
            <a:bodyPr rtlCol="0" anchor="ctr"/>
            <a:lstStyle/>
            <a:p>
              <a:endParaRPr lang="fr-FR"/>
            </a:p>
          </p:txBody>
        </p:sp>
        <p:sp>
          <p:nvSpPr>
            <p:cNvPr id="34" name="Forme libre : forme 33">
              <a:extLst>
                <a:ext uri="{FF2B5EF4-FFF2-40B4-BE49-F238E27FC236}">
                  <a16:creationId xmlns:a16="http://schemas.microsoft.com/office/drawing/2014/main" id="{0A8F0106-B5D1-6A0D-6860-C8E3CAB40A4D}"/>
                </a:ext>
              </a:extLst>
            </p:cNvPr>
            <p:cNvSpPr/>
            <p:nvPr/>
          </p:nvSpPr>
          <p:spPr>
            <a:xfrm>
              <a:off x="6103445" y="-2841414"/>
              <a:ext cx="57225" cy="8746"/>
            </a:xfrm>
            <a:custGeom>
              <a:avLst/>
              <a:gdLst>
                <a:gd name="connsiteX0" fmla="*/ 0 w 57225"/>
                <a:gd name="connsiteY0" fmla="*/ 0 h 8746"/>
                <a:gd name="connsiteX1" fmla="*/ 57225 w 57225"/>
                <a:gd name="connsiteY1" fmla="*/ 0 h 8746"/>
              </a:gdLst>
              <a:ahLst/>
              <a:cxnLst>
                <a:cxn ang="0">
                  <a:pos x="connsiteX0" y="connsiteY0"/>
                </a:cxn>
                <a:cxn ang="0">
                  <a:pos x="connsiteX1" y="connsiteY1"/>
                </a:cxn>
              </a:cxnLst>
              <a:rect l="l" t="t" r="r" b="b"/>
              <a:pathLst>
                <a:path w="57225" h="8746">
                  <a:moveTo>
                    <a:pt x="0" y="0"/>
                  </a:moveTo>
                  <a:lnTo>
                    <a:pt x="57225" y="0"/>
                  </a:lnTo>
                </a:path>
              </a:pathLst>
            </a:custGeom>
            <a:noFill/>
            <a:ln w="13119" cap="rnd">
              <a:solidFill>
                <a:srgbClr val="C25700"/>
              </a:solidFill>
              <a:prstDash val="solid"/>
              <a:round/>
            </a:ln>
          </p:spPr>
          <p:txBody>
            <a:bodyPr rtlCol="0" anchor="ctr"/>
            <a:lstStyle/>
            <a:p>
              <a:endParaRPr lang="fr-FR"/>
            </a:p>
          </p:txBody>
        </p:sp>
        <p:sp>
          <p:nvSpPr>
            <p:cNvPr id="35" name="Forme libre : forme 34">
              <a:extLst>
                <a:ext uri="{FF2B5EF4-FFF2-40B4-BE49-F238E27FC236}">
                  <a16:creationId xmlns:a16="http://schemas.microsoft.com/office/drawing/2014/main" id="{D4266672-E474-1F64-C4F7-4877DD76EF84}"/>
                </a:ext>
              </a:extLst>
            </p:cNvPr>
            <p:cNvSpPr/>
            <p:nvPr/>
          </p:nvSpPr>
          <p:spPr>
            <a:xfrm>
              <a:off x="5970007" y="-2898569"/>
              <a:ext cx="57155" cy="8746"/>
            </a:xfrm>
            <a:custGeom>
              <a:avLst/>
              <a:gdLst>
                <a:gd name="connsiteX0" fmla="*/ 0 w 57155"/>
                <a:gd name="connsiteY0" fmla="*/ 0 h 8746"/>
                <a:gd name="connsiteX1" fmla="*/ 57156 w 57155"/>
                <a:gd name="connsiteY1" fmla="*/ 0 h 8746"/>
              </a:gdLst>
              <a:ahLst/>
              <a:cxnLst>
                <a:cxn ang="0">
                  <a:pos x="connsiteX0" y="connsiteY0"/>
                </a:cxn>
                <a:cxn ang="0">
                  <a:pos x="connsiteX1" y="connsiteY1"/>
                </a:cxn>
              </a:cxnLst>
              <a:rect l="l" t="t" r="r" b="b"/>
              <a:pathLst>
                <a:path w="57155" h="8746">
                  <a:moveTo>
                    <a:pt x="0" y="0"/>
                  </a:moveTo>
                  <a:lnTo>
                    <a:pt x="57156" y="0"/>
                  </a:lnTo>
                </a:path>
              </a:pathLst>
            </a:custGeom>
            <a:noFill/>
            <a:ln w="13119" cap="rnd">
              <a:solidFill>
                <a:srgbClr val="C25700"/>
              </a:solidFill>
              <a:prstDash val="solid"/>
              <a:round/>
            </a:ln>
          </p:spPr>
          <p:txBody>
            <a:bodyPr rtlCol="0" anchor="ctr"/>
            <a:lstStyle/>
            <a:p>
              <a:endParaRPr lang="fr-FR"/>
            </a:p>
          </p:txBody>
        </p:sp>
        <p:sp>
          <p:nvSpPr>
            <p:cNvPr id="36" name="Forme libre : forme 35">
              <a:extLst>
                <a:ext uri="{FF2B5EF4-FFF2-40B4-BE49-F238E27FC236}">
                  <a16:creationId xmlns:a16="http://schemas.microsoft.com/office/drawing/2014/main" id="{98511FE8-B8C7-B3C3-499D-FD43C1AC6AA7}"/>
                </a:ext>
              </a:extLst>
            </p:cNvPr>
            <p:cNvSpPr/>
            <p:nvPr/>
          </p:nvSpPr>
          <p:spPr>
            <a:xfrm>
              <a:off x="5970007" y="-2841414"/>
              <a:ext cx="57155" cy="8746"/>
            </a:xfrm>
            <a:custGeom>
              <a:avLst/>
              <a:gdLst>
                <a:gd name="connsiteX0" fmla="*/ 0 w 57155"/>
                <a:gd name="connsiteY0" fmla="*/ 0 h 8746"/>
                <a:gd name="connsiteX1" fmla="*/ 57156 w 57155"/>
                <a:gd name="connsiteY1" fmla="*/ 0 h 8746"/>
              </a:gdLst>
              <a:ahLst/>
              <a:cxnLst>
                <a:cxn ang="0">
                  <a:pos x="connsiteX0" y="connsiteY0"/>
                </a:cxn>
                <a:cxn ang="0">
                  <a:pos x="connsiteX1" y="connsiteY1"/>
                </a:cxn>
              </a:cxnLst>
              <a:rect l="l" t="t" r="r" b="b"/>
              <a:pathLst>
                <a:path w="57155" h="8746">
                  <a:moveTo>
                    <a:pt x="0" y="0"/>
                  </a:moveTo>
                  <a:lnTo>
                    <a:pt x="57156" y="0"/>
                  </a:lnTo>
                </a:path>
              </a:pathLst>
            </a:custGeom>
            <a:noFill/>
            <a:ln w="13119" cap="rnd">
              <a:solidFill>
                <a:srgbClr val="C25700"/>
              </a:solidFill>
              <a:prstDash val="solid"/>
              <a:round/>
            </a:ln>
          </p:spPr>
          <p:txBody>
            <a:bodyPr rtlCol="0" anchor="ctr"/>
            <a:lstStyle/>
            <a:p>
              <a:endParaRPr lang="fr-FR"/>
            </a:p>
          </p:txBody>
        </p:sp>
        <p:sp>
          <p:nvSpPr>
            <p:cNvPr id="37" name="Forme libre : forme 36">
              <a:extLst>
                <a:ext uri="{FF2B5EF4-FFF2-40B4-BE49-F238E27FC236}">
                  <a16:creationId xmlns:a16="http://schemas.microsoft.com/office/drawing/2014/main" id="{5825F9A8-0774-3DB0-90F0-6040B11298B8}"/>
                </a:ext>
              </a:extLst>
            </p:cNvPr>
            <p:cNvSpPr/>
            <p:nvPr/>
          </p:nvSpPr>
          <p:spPr>
            <a:xfrm>
              <a:off x="5817519" y="-2803237"/>
              <a:ext cx="38097" cy="57155"/>
            </a:xfrm>
            <a:custGeom>
              <a:avLst/>
              <a:gdLst>
                <a:gd name="connsiteX0" fmla="*/ 38098 w 38097"/>
                <a:gd name="connsiteY0" fmla="*/ 57155 h 57155"/>
                <a:gd name="connsiteX1" fmla="*/ 38098 w 38097"/>
                <a:gd name="connsiteY1" fmla="*/ 9525 h 57155"/>
                <a:gd name="connsiteX2" fmla="*/ 28573 w 38097"/>
                <a:gd name="connsiteY2" fmla="*/ 0 h 57155"/>
                <a:gd name="connsiteX3" fmla="*/ 9524 w 38097"/>
                <a:gd name="connsiteY3" fmla="*/ 0 h 57155"/>
                <a:gd name="connsiteX4" fmla="*/ 0 w 38097"/>
                <a:gd name="connsiteY4" fmla="*/ 9525 h 57155"/>
                <a:gd name="connsiteX5" fmla="*/ 0 w 38097"/>
                <a:gd name="connsiteY5" fmla="*/ 57155 h 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7" h="57155">
                  <a:moveTo>
                    <a:pt x="38098" y="57155"/>
                  </a:moveTo>
                  <a:lnTo>
                    <a:pt x="38098" y="9525"/>
                  </a:lnTo>
                  <a:cubicBezTo>
                    <a:pt x="38098" y="4233"/>
                    <a:pt x="33865" y="0"/>
                    <a:pt x="28573" y="0"/>
                  </a:cubicBezTo>
                  <a:lnTo>
                    <a:pt x="9524" y="0"/>
                  </a:lnTo>
                  <a:cubicBezTo>
                    <a:pt x="4233" y="0"/>
                    <a:pt x="0" y="4233"/>
                    <a:pt x="0" y="9525"/>
                  </a:cubicBezTo>
                  <a:lnTo>
                    <a:pt x="0" y="57155"/>
                  </a:lnTo>
                </a:path>
              </a:pathLst>
            </a:custGeom>
            <a:noFill/>
            <a:ln w="13119" cap="rnd">
              <a:solidFill>
                <a:srgbClr val="C25700"/>
              </a:solidFill>
              <a:prstDash val="solid"/>
              <a:round/>
            </a:ln>
          </p:spPr>
          <p:txBody>
            <a:bodyPr rtlCol="0" anchor="ctr"/>
            <a:lstStyle/>
            <a:p>
              <a:endParaRPr lang="fr-FR"/>
            </a:p>
          </p:txBody>
        </p:sp>
        <p:sp>
          <p:nvSpPr>
            <p:cNvPr id="38" name="Forme libre : forme 37">
              <a:extLst>
                <a:ext uri="{FF2B5EF4-FFF2-40B4-BE49-F238E27FC236}">
                  <a16:creationId xmlns:a16="http://schemas.microsoft.com/office/drawing/2014/main" id="{42FC59D0-A25A-F396-2A40-450C3DA7CD1C}"/>
                </a:ext>
              </a:extLst>
            </p:cNvPr>
            <p:cNvSpPr/>
            <p:nvPr/>
          </p:nvSpPr>
          <p:spPr>
            <a:xfrm>
              <a:off x="6122494" y="-2803237"/>
              <a:ext cx="38106" cy="57155"/>
            </a:xfrm>
            <a:custGeom>
              <a:avLst/>
              <a:gdLst>
                <a:gd name="connsiteX0" fmla="*/ 0 w 38106"/>
                <a:gd name="connsiteY0" fmla="*/ 57155 h 57155"/>
                <a:gd name="connsiteX1" fmla="*/ 0 w 38106"/>
                <a:gd name="connsiteY1" fmla="*/ 9525 h 57155"/>
                <a:gd name="connsiteX2" fmla="*/ 9524 w 38106"/>
                <a:gd name="connsiteY2" fmla="*/ 0 h 57155"/>
                <a:gd name="connsiteX3" fmla="*/ 28582 w 38106"/>
                <a:gd name="connsiteY3" fmla="*/ 0 h 57155"/>
                <a:gd name="connsiteX4" fmla="*/ 38107 w 38106"/>
                <a:gd name="connsiteY4" fmla="*/ 9525 h 57155"/>
                <a:gd name="connsiteX5" fmla="*/ 38107 w 38106"/>
                <a:gd name="connsiteY5" fmla="*/ 57155 h 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6" h="57155">
                  <a:moveTo>
                    <a:pt x="0" y="57155"/>
                  </a:moveTo>
                  <a:lnTo>
                    <a:pt x="0" y="9525"/>
                  </a:lnTo>
                  <a:cubicBezTo>
                    <a:pt x="0" y="4233"/>
                    <a:pt x="4233" y="0"/>
                    <a:pt x="9524" y="0"/>
                  </a:cubicBezTo>
                  <a:lnTo>
                    <a:pt x="28582" y="0"/>
                  </a:lnTo>
                  <a:cubicBezTo>
                    <a:pt x="33873" y="0"/>
                    <a:pt x="38107" y="4233"/>
                    <a:pt x="38107" y="9525"/>
                  </a:cubicBezTo>
                  <a:lnTo>
                    <a:pt x="38107" y="57155"/>
                  </a:lnTo>
                </a:path>
              </a:pathLst>
            </a:custGeom>
            <a:noFill/>
            <a:ln w="13119" cap="rnd">
              <a:solidFill>
                <a:srgbClr val="C25700"/>
              </a:solidFill>
              <a:prstDash val="solid"/>
              <a:round/>
            </a:ln>
          </p:spPr>
          <p:txBody>
            <a:bodyPr rtlCol="0" anchor="ctr"/>
            <a:lstStyle/>
            <a:p>
              <a:endParaRPr lang="fr-FR"/>
            </a:p>
          </p:txBody>
        </p:sp>
      </p:grpSp>
      <p:pic>
        <p:nvPicPr>
          <p:cNvPr id="40" name="Graphique 39">
            <a:extLst>
              <a:ext uri="{FF2B5EF4-FFF2-40B4-BE49-F238E27FC236}">
                <a16:creationId xmlns:a16="http://schemas.microsoft.com/office/drawing/2014/main" id="{52D0C64E-93B1-4DC7-DCF9-41774A9024B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8422" t="65034" r="48010" b="19672"/>
          <a:stretch/>
        </p:blipFill>
        <p:spPr>
          <a:xfrm>
            <a:off x="5921640" y="4125058"/>
            <a:ext cx="385375" cy="485738"/>
          </a:xfrm>
          <a:prstGeom prst="rect">
            <a:avLst/>
          </a:prstGeom>
        </p:spPr>
      </p:pic>
      <p:graphicFrame>
        <p:nvGraphicFramePr>
          <p:cNvPr id="41" name="Espace réservé du graphique 16">
            <a:extLst>
              <a:ext uri="{FF2B5EF4-FFF2-40B4-BE49-F238E27FC236}">
                <a16:creationId xmlns:a16="http://schemas.microsoft.com/office/drawing/2014/main" id="{C1E8F9D6-E81C-4E01-EAD0-796E948F23B3}"/>
              </a:ext>
            </a:extLst>
          </p:cNvPr>
          <p:cNvGraphicFramePr>
            <a:graphicFrameLocks/>
          </p:cNvGraphicFramePr>
          <p:nvPr>
            <p:extLst>
              <p:ext uri="{D42A27DB-BD31-4B8C-83A1-F6EECF244321}">
                <p14:modId xmlns:p14="http://schemas.microsoft.com/office/powerpoint/2010/main" val="3672820444"/>
              </p:ext>
            </p:extLst>
          </p:nvPr>
        </p:nvGraphicFramePr>
        <p:xfrm>
          <a:off x="7335439" y="2156723"/>
          <a:ext cx="1868487" cy="2103437"/>
        </p:xfrm>
        <a:graphic>
          <a:graphicData uri="http://schemas.openxmlformats.org/drawingml/2006/chart">
            <c:chart xmlns:c="http://schemas.openxmlformats.org/drawingml/2006/chart" xmlns:r="http://schemas.openxmlformats.org/officeDocument/2006/relationships" r:id="rId9"/>
          </a:graphicData>
        </a:graphic>
      </p:graphicFrame>
      <p:grpSp>
        <p:nvGrpSpPr>
          <p:cNvPr id="42" name="Graphique 16">
            <a:extLst>
              <a:ext uri="{FF2B5EF4-FFF2-40B4-BE49-F238E27FC236}">
                <a16:creationId xmlns:a16="http://schemas.microsoft.com/office/drawing/2014/main" id="{A9489241-44C4-966B-C179-6CDA4BCD001D}"/>
              </a:ext>
            </a:extLst>
          </p:cNvPr>
          <p:cNvGrpSpPr/>
          <p:nvPr/>
        </p:nvGrpSpPr>
        <p:grpSpPr>
          <a:xfrm>
            <a:off x="8141814" y="4182598"/>
            <a:ext cx="257298" cy="365645"/>
            <a:chOff x="10745239" y="-3141062"/>
            <a:chExt cx="290403" cy="412691"/>
          </a:xfrm>
          <a:noFill/>
        </p:grpSpPr>
        <p:sp>
          <p:nvSpPr>
            <p:cNvPr id="43" name="Forme libre : forme 42">
              <a:extLst>
                <a:ext uri="{FF2B5EF4-FFF2-40B4-BE49-F238E27FC236}">
                  <a16:creationId xmlns:a16="http://schemas.microsoft.com/office/drawing/2014/main" id="{D89C7758-32E6-BCA2-B6EA-BE4DC829294D}"/>
                </a:ext>
              </a:extLst>
            </p:cNvPr>
            <p:cNvSpPr/>
            <p:nvPr/>
          </p:nvSpPr>
          <p:spPr>
            <a:xfrm>
              <a:off x="10745239" y="-3141062"/>
              <a:ext cx="290403" cy="412691"/>
            </a:xfrm>
            <a:custGeom>
              <a:avLst/>
              <a:gdLst>
                <a:gd name="connsiteX0" fmla="*/ 176793 w 290403"/>
                <a:gd name="connsiteY0" fmla="*/ 412691 h 412691"/>
                <a:gd name="connsiteX1" fmla="*/ 12612 w 290403"/>
                <a:gd name="connsiteY1" fmla="*/ 412691 h 412691"/>
                <a:gd name="connsiteX2" fmla="*/ 0 w 290403"/>
                <a:gd name="connsiteY2" fmla="*/ 399817 h 412691"/>
                <a:gd name="connsiteX3" fmla="*/ 0 w 290403"/>
                <a:gd name="connsiteY3" fmla="*/ 12874 h 412691"/>
                <a:gd name="connsiteX4" fmla="*/ 12612 w 290403"/>
                <a:gd name="connsiteY4" fmla="*/ 0 h 412691"/>
                <a:gd name="connsiteX5" fmla="*/ 277792 w 290403"/>
                <a:gd name="connsiteY5" fmla="*/ 0 h 412691"/>
                <a:gd name="connsiteX6" fmla="*/ 290404 w 290403"/>
                <a:gd name="connsiteY6" fmla="*/ 12874 h 412691"/>
                <a:gd name="connsiteX7" fmla="*/ 290404 w 290403"/>
                <a:gd name="connsiteY7" fmla="*/ 335280 h 41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03" h="412691">
                  <a:moveTo>
                    <a:pt x="176793" y="412691"/>
                  </a:moveTo>
                  <a:lnTo>
                    <a:pt x="12612" y="412691"/>
                  </a:lnTo>
                  <a:cubicBezTo>
                    <a:pt x="5641" y="412691"/>
                    <a:pt x="0" y="406927"/>
                    <a:pt x="0" y="399817"/>
                  </a:cubicBezTo>
                  <a:lnTo>
                    <a:pt x="0" y="12874"/>
                  </a:lnTo>
                  <a:cubicBezTo>
                    <a:pt x="0" y="5764"/>
                    <a:pt x="5641" y="0"/>
                    <a:pt x="12612" y="0"/>
                  </a:cubicBezTo>
                  <a:lnTo>
                    <a:pt x="277792" y="0"/>
                  </a:lnTo>
                  <a:cubicBezTo>
                    <a:pt x="284762" y="0"/>
                    <a:pt x="290404" y="5764"/>
                    <a:pt x="290404" y="12874"/>
                  </a:cubicBezTo>
                  <a:lnTo>
                    <a:pt x="290404" y="335280"/>
                  </a:lnTo>
                </a:path>
              </a:pathLst>
            </a:custGeom>
            <a:noFill/>
            <a:ln w="13119" cap="rnd">
              <a:solidFill>
                <a:srgbClr val="C25700"/>
              </a:solidFill>
              <a:prstDash val="solid"/>
              <a:round/>
            </a:ln>
          </p:spPr>
          <p:txBody>
            <a:bodyPr rtlCol="0" anchor="ctr"/>
            <a:lstStyle/>
            <a:p>
              <a:endParaRPr lang="fr-FR"/>
            </a:p>
          </p:txBody>
        </p:sp>
        <p:sp>
          <p:nvSpPr>
            <p:cNvPr id="44" name="Forme libre : forme 43">
              <a:extLst>
                <a:ext uri="{FF2B5EF4-FFF2-40B4-BE49-F238E27FC236}">
                  <a16:creationId xmlns:a16="http://schemas.microsoft.com/office/drawing/2014/main" id="{A8A66DBD-D5D3-BBD4-7492-7901B1ECD1D6}"/>
                </a:ext>
              </a:extLst>
            </p:cNvPr>
            <p:cNvSpPr/>
            <p:nvPr/>
          </p:nvSpPr>
          <p:spPr>
            <a:xfrm>
              <a:off x="10770594" y="-2973357"/>
              <a:ext cx="50578" cy="77350"/>
            </a:xfrm>
            <a:custGeom>
              <a:avLst/>
              <a:gdLst>
                <a:gd name="connsiteX0" fmla="*/ 50439 w 50578"/>
                <a:gd name="connsiteY0" fmla="*/ 25757 h 77350"/>
                <a:gd name="connsiteX1" fmla="*/ 25224 w 50578"/>
                <a:gd name="connsiteY1" fmla="*/ 0 h 77350"/>
                <a:gd name="connsiteX2" fmla="*/ 0 w 50578"/>
                <a:gd name="connsiteY2" fmla="*/ 25757 h 77350"/>
                <a:gd name="connsiteX3" fmla="*/ 0 w 50578"/>
                <a:gd name="connsiteY3" fmla="*/ 70869 h 77350"/>
                <a:gd name="connsiteX4" fmla="*/ 6341 w 50578"/>
                <a:gd name="connsiteY4" fmla="*/ 77350 h 77350"/>
                <a:gd name="connsiteX5" fmla="*/ 44237 w 50578"/>
                <a:gd name="connsiteY5" fmla="*/ 77350 h 77350"/>
                <a:gd name="connsiteX6" fmla="*/ 50579 w 50578"/>
                <a:gd name="connsiteY6" fmla="*/ 70869 h 77350"/>
                <a:gd name="connsiteX7" fmla="*/ 50579 w 50578"/>
                <a:gd name="connsiteY7" fmla="*/ 25757 h 77350"/>
                <a:gd name="connsiteX8" fmla="*/ 50439 w 50578"/>
                <a:gd name="connsiteY8" fmla="*/ 25757 h 7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50">
                  <a:moveTo>
                    <a:pt x="50439" y="25757"/>
                  </a:moveTo>
                  <a:cubicBezTo>
                    <a:pt x="50439" y="11527"/>
                    <a:pt x="39147" y="0"/>
                    <a:pt x="25224" y="0"/>
                  </a:cubicBezTo>
                  <a:cubicBezTo>
                    <a:pt x="11291" y="0"/>
                    <a:pt x="0" y="11527"/>
                    <a:pt x="0" y="25757"/>
                  </a:cubicBezTo>
                  <a:lnTo>
                    <a:pt x="0" y="70869"/>
                  </a:lnTo>
                  <a:cubicBezTo>
                    <a:pt x="0" y="74429"/>
                    <a:pt x="2860" y="77350"/>
                    <a:pt x="6341" y="77350"/>
                  </a:cubicBezTo>
                  <a:lnTo>
                    <a:pt x="44237" y="77350"/>
                  </a:lnTo>
                  <a:cubicBezTo>
                    <a:pt x="47718" y="77350"/>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5" name="Forme libre : forme 44">
              <a:extLst>
                <a:ext uri="{FF2B5EF4-FFF2-40B4-BE49-F238E27FC236}">
                  <a16:creationId xmlns:a16="http://schemas.microsoft.com/office/drawing/2014/main" id="{BC7D88CA-A89E-1035-118B-BD5DC7CA6B75}"/>
                </a:ext>
              </a:extLst>
            </p:cNvPr>
            <p:cNvSpPr/>
            <p:nvPr/>
          </p:nvSpPr>
          <p:spPr>
            <a:xfrm>
              <a:off x="10846308" y="-2973357"/>
              <a:ext cx="50578" cy="77350"/>
            </a:xfrm>
            <a:custGeom>
              <a:avLst/>
              <a:gdLst>
                <a:gd name="connsiteX0" fmla="*/ 50439 w 50578"/>
                <a:gd name="connsiteY0" fmla="*/ 25757 h 77350"/>
                <a:gd name="connsiteX1" fmla="*/ 25224 w 50578"/>
                <a:gd name="connsiteY1" fmla="*/ 0 h 77350"/>
                <a:gd name="connsiteX2" fmla="*/ 0 w 50578"/>
                <a:gd name="connsiteY2" fmla="*/ 25757 h 77350"/>
                <a:gd name="connsiteX3" fmla="*/ 0 w 50578"/>
                <a:gd name="connsiteY3" fmla="*/ 70869 h 77350"/>
                <a:gd name="connsiteX4" fmla="*/ 6341 w 50578"/>
                <a:gd name="connsiteY4" fmla="*/ 77350 h 77350"/>
                <a:gd name="connsiteX5" fmla="*/ 44238 w 50578"/>
                <a:gd name="connsiteY5" fmla="*/ 77350 h 77350"/>
                <a:gd name="connsiteX6" fmla="*/ 50579 w 50578"/>
                <a:gd name="connsiteY6" fmla="*/ 70869 h 77350"/>
                <a:gd name="connsiteX7" fmla="*/ 50579 w 50578"/>
                <a:gd name="connsiteY7" fmla="*/ 25757 h 77350"/>
                <a:gd name="connsiteX8" fmla="*/ 50439 w 50578"/>
                <a:gd name="connsiteY8" fmla="*/ 25757 h 7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50">
                  <a:moveTo>
                    <a:pt x="50439" y="25757"/>
                  </a:moveTo>
                  <a:cubicBezTo>
                    <a:pt x="50439" y="11527"/>
                    <a:pt x="39147" y="0"/>
                    <a:pt x="25224" y="0"/>
                  </a:cubicBezTo>
                  <a:cubicBezTo>
                    <a:pt x="11291" y="0"/>
                    <a:pt x="0" y="11527"/>
                    <a:pt x="0" y="25757"/>
                  </a:cubicBezTo>
                  <a:lnTo>
                    <a:pt x="0" y="70869"/>
                  </a:lnTo>
                  <a:cubicBezTo>
                    <a:pt x="0" y="74429"/>
                    <a:pt x="2860" y="77350"/>
                    <a:pt x="6341" y="77350"/>
                  </a:cubicBezTo>
                  <a:lnTo>
                    <a:pt x="44238" y="77350"/>
                  </a:lnTo>
                  <a:cubicBezTo>
                    <a:pt x="47718" y="77350"/>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6" name="Forme libre : forme 45">
              <a:extLst>
                <a:ext uri="{FF2B5EF4-FFF2-40B4-BE49-F238E27FC236}">
                  <a16:creationId xmlns:a16="http://schemas.microsoft.com/office/drawing/2014/main" id="{976AA168-2162-A8DF-C042-9D3FC2807BD7}"/>
                </a:ext>
              </a:extLst>
            </p:cNvPr>
            <p:cNvSpPr/>
            <p:nvPr/>
          </p:nvSpPr>
          <p:spPr>
            <a:xfrm>
              <a:off x="10770594" y="-2844422"/>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1 h 77341"/>
                <a:gd name="connsiteX5" fmla="*/ 44237 w 50578"/>
                <a:gd name="connsiteY5" fmla="*/ 77341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1"/>
                    <a:pt x="6341" y="77341"/>
                  </a:cubicBezTo>
                  <a:lnTo>
                    <a:pt x="44237" y="77341"/>
                  </a:lnTo>
                  <a:cubicBezTo>
                    <a:pt x="47718" y="77341"/>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7" name="Forme libre : forme 46">
              <a:extLst>
                <a:ext uri="{FF2B5EF4-FFF2-40B4-BE49-F238E27FC236}">
                  <a16:creationId xmlns:a16="http://schemas.microsoft.com/office/drawing/2014/main" id="{AA4FBD41-ABB7-956F-397E-5C011046591B}"/>
                </a:ext>
              </a:extLst>
            </p:cNvPr>
            <p:cNvSpPr/>
            <p:nvPr/>
          </p:nvSpPr>
          <p:spPr>
            <a:xfrm>
              <a:off x="10846308" y="-2844422"/>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1 h 77341"/>
                <a:gd name="connsiteX5" fmla="*/ 44238 w 50578"/>
                <a:gd name="connsiteY5" fmla="*/ 77341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1"/>
                    <a:pt x="6341" y="77341"/>
                  </a:cubicBezTo>
                  <a:lnTo>
                    <a:pt x="44238" y="77341"/>
                  </a:lnTo>
                  <a:cubicBezTo>
                    <a:pt x="47718" y="77341"/>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8" name="Forme libre : forme 47">
              <a:extLst>
                <a:ext uri="{FF2B5EF4-FFF2-40B4-BE49-F238E27FC236}">
                  <a16:creationId xmlns:a16="http://schemas.microsoft.com/office/drawing/2014/main" id="{879CE9B8-4DFC-0532-AFAB-73ACDC22E58B}"/>
                </a:ext>
              </a:extLst>
            </p:cNvPr>
            <p:cNvSpPr/>
            <p:nvPr/>
          </p:nvSpPr>
          <p:spPr>
            <a:xfrm>
              <a:off x="10770594" y="-3102781"/>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2 h 77341"/>
                <a:gd name="connsiteX5" fmla="*/ 44237 w 50578"/>
                <a:gd name="connsiteY5" fmla="*/ 77342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2"/>
                    <a:pt x="6341" y="77342"/>
                  </a:cubicBezTo>
                  <a:lnTo>
                    <a:pt x="44237" y="77342"/>
                  </a:lnTo>
                  <a:cubicBezTo>
                    <a:pt x="47718" y="77342"/>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49" name="Forme libre : forme 48">
              <a:extLst>
                <a:ext uri="{FF2B5EF4-FFF2-40B4-BE49-F238E27FC236}">
                  <a16:creationId xmlns:a16="http://schemas.microsoft.com/office/drawing/2014/main" id="{4EB40776-70F3-08AB-66BF-0CBCB8343EC0}"/>
                </a:ext>
              </a:extLst>
            </p:cNvPr>
            <p:cNvSpPr/>
            <p:nvPr/>
          </p:nvSpPr>
          <p:spPr>
            <a:xfrm>
              <a:off x="10846308" y="-3102781"/>
              <a:ext cx="50578" cy="77341"/>
            </a:xfrm>
            <a:custGeom>
              <a:avLst/>
              <a:gdLst>
                <a:gd name="connsiteX0" fmla="*/ 50439 w 50578"/>
                <a:gd name="connsiteY0" fmla="*/ 25757 h 77341"/>
                <a:gd name="connsiteX1" fmla="*/ 25224 w 50578"/>
                <a:gd name="connsiteY1" fmla="*/ 0 h 77341"/>
                <a:gd name="connsiteX2" fmla="*/ 0 w 50578"/>
                <a:gd name="connsiteY2" fmla="*/ 25757 h 77341"/>
                <a:gd name="connsiteX3" fmla="*/ 0 w 50578"/>
                <a:gd name="connsiteY3" fmla="*/ 70869 h 77341"/>
                <a:gd name="connsiteX4" fmla="*/ 6341 w 50578"/>
                <a:gd name="connsiteY4" fmla="*/ 77342 h 77341"/>
                <a:gd name="connsiteX5" fmla="*/ 44238 w 50578"/>
                <a:gd name="connsiteY5" fmla="*/ 77342 h 77341"/>
                <a:gd name="connsiteX6" fmla="*/ 50579 w 50578"/>
                <a:gd name="connsiteY6" fmla="*/ 70869 h 77341"/>
                <a:gd name="connsiteX7" fmla="*/ 50579 w 50578"/>
                <a:gd name="connsiteY7" fmla="*/ 25757 h 77341"/>
                <a:gd name="connsiteX8" fmla="*/ 50439 w 50578"/>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8" h="77341">
                  <a:moveTo>
                    <a:pt x="50439" y="25757"/>
                  </a:moveTo>
                  <a:cubicBezTo>
                    <a:pt x="50439" y="11527"/>
                    <a:pt x="39147" y="0"/>
                    <a:pt x="25224" y="0"/>
                  </a:cubicBezTo>
                  <a:cubicBezTo>
                    <a:pt x="11291" y="0"/>
                    <a:pt x="0" y="11527"/>
                    <a:pt x="0" y="25757"/>
                  </a:cubicBezTo>
                  <a:lnTo>
                    <a:pt x="0" y="70869"/>
                  </a:lnTo>
                  <a:cubicBezTo>
                    <a:pt x="0" y="74429"/>
                    <a:pt x="2860" y="77342"/>
                    <a:pt x="6341" y="77342"/>
                  </a:cubicBezTo>
                  <a:lnTo>
                    <a:pt x="44238" y="77342"/>
                  </a:lnTo>
                  <a:cubicBezTo>
                    <a:pt x="47718" y="77342"/>
                    <a:pt x="50579" y="74429"/>
                    <a:pt x="50579" y="70869"/>
                  </a:cubicBezTo>
                  <a:lnTo>
                    <a:pt x="50579" y="25757"/>
                  </a:lnTo>
                  <a:lnTo>
                    <a:pt x="50439" y="25757"/>
                  </a:lnTo>
                  <a:close/>
                </a:path>
              </a:pathLst>
            </a:custGeom>
            <a:noFill/>
            <a:ln w="13119" cap="rnd">
              <a:solidFill>
                <a:srgbClr val="C25700"/>
              </a:solidFill>
              <a:prstDash val="solid"/>
              <a:round/>
            </a:ln>
          </p:spPr>
          <p:txBody>
            <a:bodyPr rtlCol="0" anchor="ctr"/>
            <a:lstStyle/>
            <a:p>
              <a:endParaRPr lang="fr-FR"/>
            </a:p>
          </p:txBody>
        </p:sp>
        <p:sp>
          <p:nvSpPr>
            <p:cNvPr id="50" name="Forme libre : forme 49">
              <a:extLst>
                <a:ext uri="{FF2B5EF4-FFF2-40B4-BE49-F238E27FC236}">
                  <a16:creationId xmlns:a16="http://schemas.microsoft.com/office/drawing/2014/main" id="{55EB952D-7C34-FCDB-90B6-CEBB3E370AB4}"/>
                </a:ext>
              </a:extLst>
            </p:cNvPr>
            <p:cNvSpPr/>
            <p:nvPr/>
          </p:nvSpPr>
          <p:spPr>
            <a:xfrm>
              <a:off x="10953658" y="-3102781"/>
              <a:ext cx="50569" cy="77341"/>
            </a:xfrm>
            <a:custGeom>
              <a:avLst/>
              <a:gdLst>
                <a:gd name="connsiteX0" fmla="*/ 50430 w 50569"/>
                <a:gd name="connsiteY0" fmla="*/ 25757 h 77341"/>
                <a:gd name="connsiteX1" fmla="*/ 25215 w 50569"/>
                <a:gd name="connsiteY1" fmla="*/ 0 h 77341"/>
                <a:gd name="connsiteX2" fmla="*/ 0 w 50569"/>
                <a:gd name="connsiteY2" fmla="*/ 25757 h 77341"/>
                <a:gd name="connsiteX3" fmla="*/ 0 w 50569"/>
                <a:gd name="connsiteY3" fmla="*/ 70869 h 77341"/>
                <a:gd name="connsiteX4" fmla="*/ 6332 w 50569"/>
                <a:gd name="connsiteY4" fmla="*/ 77342 h 77341"/>
                <a:gd name="connsiteX5" fmla="*/ 44228 w 50569"/>
                <a:gd name="connsiteY5" fmla="*/ 77342 h 77341"/>
                <a:gd name="connsiteX6" fmla="*/ 50570 w 50569"/>
                <a:gd name="connsiteY6" fmla="*/ 70869 h 77341"/>
                <a:gd name="connsiteX7" fmla="*/ 50570 w 50569"/>
                <a:gd name="connsiteY7" fmla="*/ 25757 h 77341"/>
                <a:gd name="connsiteX8" fmla="*/ 50430 w 50569"/>
                <a:gd name="connsiteY8" fmla="*/ 25757 h 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69" h="77341">
                  <a:moveTo>
                    <a:pt x="50430" y="25757"/>
                  </a:moveTo>
                  <a:cubicBezTo>
                    <a:pt x="50430" y="11527"/>
                    <a:pt x="39147" y="0"/>
                    <a:pt x="25215" y="0"/>
                  </a:cubicBezTo>
                  <a:cubicBezTo>
                    <a:pt x="11282" y="0"/>
                    <a:pt x="0" y="11527"/>
                    <a:pt x="0" y="25757"/>
                  </a:cubicBezTo>
                  <a:lnTo>
                    <a:pt x="0" y="70869"/>
                  </a:lnTo>
                  <a:cubicBezTo>
                    <a:pt x="0" y="74429"/>
                    <a:pt x="2851" y="77342"/>
                    <a:pt x="6332" y="77342"/>
                  </a:cubicBezTo>
                  <a:lnTo>
                    <a:pt x="44228" y="77342"/>
                  </a:lnTo>
                  <a:cubicBezTo>
                    <a:pt x="47709" y="77342"/>
                    <a:pt x="50570" y="74429"/>
                    <a:pt x="50570" y="70869"/>
                  </a:cubicBezTo>
                  <a:lnTo>
                    <a:pt x="50570" y="25757"/>
                  </a:lnTo>
                  <a:lnTo>
                    <a:pt x="50430" y="25757"/>
                  </a:lnTo>
                  <a:close/>
                </a:path>
              </a:pathLst>
            </a:custGeom>
            <a:noFill/>
            <a:ln w="13119" cap="rnd">
              <a:solidFill>
                <a:srgbClr val="C25700"/>
              </a:solidFill>
              <a:prstDash val="solid"/>
              <a:round/>
            </a:ln>
          </p:spPr>
          <p:txBody>
            <a:bodyPr rtlCol="0" anchor="ctr"/>
            <a:lstStyle/>
            <a:p>
              <a:endParaRPr lang="fr-FR"/>
            </a:p>
          </p:txBody>
        </p:sp>
        <p:sp>
          <p:nvSpPr>
            <p:cNvPr id="51" name="Forme libre : forme 50">
              <a:extLst>
                <a:ext uri="{FF2B5EF4-FFF2-40B4-BE49-F238E27FC236}">
                  <a16:creationId xmlns:a16="http://schemas.microsoft.com/office/drawing/2014/main" id="{3A571F43-2BAB-9977-6764-71295EB876E2}"/>
                </a:ext>
              </a:extLst>
            </p:cNvPr>
            <p:cNvSpPr/>
            <p:nvPr/>
          </p:nvSpPr>
          <p:spPr>
            <a:xfrm>
              <a:off x="10947316" y="-2908959"/>
              <a:ext cx="63041" cy="103177"/>
            </a:xfrm>
            <a:custGeom>
              <a:avLst/>
              <a:gdLst>
                <a:gd name="connsiteX0" fmla="*/ 63042 w 63041"/>
                <a:gd name="connsiteY0" fmla="*/ 103177 h 103177"/>
                <a:gd name="connsiteX1" fmla="*/ 63042 w 63041"/>
                <a:gd name="connsiteY1" fmla="*/ 25757 h 103177"/>
                <a:gd name="connsiteX2" fmla="*/ 37818 w 63041"/>
                <a:gd name="connsiteY2" fmla="*/ 0 h 103177"/>
                <a:gd name="connsiteX3" fmla="*/ 25215 w 63041"/>
                <a:gd name="connsiteY3" fmla="*/ 0 h 103177"/>
                <a:gd name="connsiteX4" fmla="*/ 0 w 63041"/>
                <a:gd name="connsiteY4" fmla="*/ 25757 h 103177"/>
                <a:gd name="connsiteX5" fmla="*/ 0 w 63041"/>
                <a:gd name="connsiteY5" fmla="*/ 103177 h 10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41" h="103177">
                  <a:moveTo>
                    <a:pt x="63042" y="103177"/>
                  </a:moveTo>
                  <a:lnTo>
                    <a:pt x="63042" y="25757"/>
                  </a:lnTo>
                  <a:cubicBezTo>
                    <a:pt x="63042" y="11527"/>
                    <a:pt x="51750" y="0"/>
                    <a:pt x="37818" y="0"/>
                  </a:cubicBezTo>
                  <a:lnTo>
                    <a:pt x="25215" y="0"/>
                  </a:lnTo>
                  <a:cubicBezTo>
                    <a:pt x="11283" y="0"/>
                    <a:pt x="0" y="11527"/>
                    <a:pt x="0" y="25757"/>
                  </a:cubicBezTo>
                  <a:lnTo>
                    <a:pt x="0" y="103177"/>
                  </a:lnTo>
                </a:path>
              </a:pathLst>
            </a:custGeom>
            <a:noFill/>
            <a:ln w="13119" cap="rnd">
              <a:solidFill>
                <a:srgbClr val="C25700"/>
              </a:solidFill>
              <a:prstDash val="solid"/>
              <a:round/>
            </a:ln>
          </p:spPr>
          <p:txBody>
            <a:bodyPr rtlCol="0" anchor="ctr"/>
            <a:lstStyle/>
            <a:p>
              <a:endParaRPr lang="fr-FR"/>
            </a:p>
          </p:txBody>
        </p:sp>
        <p:sp>
          <p:nvSpPr>
            <p:cNvPr id="52" name="Forme libre : forme 51">
              <a:extLst>
                <a:ext uri="{FF2B5EF4-FFF2-40B4-BE49-F238E27FC236}">
                  <a16:creationId xmlns:a16="http://schemas.microsoft.com/office/drawing/2014/main" id="{A2C20445-FDF2-CA1C-A068-4D3B03550A4F}"/>
                </a:ext>
              </a:extLst>
            </p:cNvPr>
            <p:cNvSpPr/>
            <p:nvPr/>
          </p:nvSpPr>
          <p:spPr>
            <a:xfrm>
              <a:off x="10953587" y="-2992712"/>
              <a:ext cx="50430" cy="51523"/>
            </a:xfrm>
            <a:custGeom>
              <a:avLst/>
              <a:gdLst>
                <a:gd name="connsiteX0" fmla="*/ 0 w 50430"/>
                <a:gd name="connsiteY0" fmla="*/ 25757 h 51523"/>
                <a:gd name="connsiteX1" fmla="*/ 25215 w 50430"/>
                <a:gd name="connsiteY1" fmla="*/ 51523 h 51523"/>
                <a:gd name="connsiteX2" fmla="*/ 50430 w 50430"/>
                <a:gd name="connsiteY2" fmla="*/ 25757 h 51523"/>
                <a:gd name="connsiteX3" fmla="*/ 25215 w 50430"/>
                <a:gd name="connsiteY3" fmla="*/ 0 h 51523"/>
                <a:gd name="connsiteX4" fmla="*/ 0 w 50430"/>
                <a:gd name="connsiteY4" fmla="*/ 25757 h 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0" h="51523">
                  <a:moveTo>
                    <a:pt x="0" y="25757"/>
                  </a:moveTo>
                  <a:cubicBezTo>
                    <a:pt x="0" y="39996"/>
                    <a:pt x="11283" y="51523"/>
                    <a:pt x="25215" y="51523"/>
                  </a:cubicBezTo>
                  <a:cubicBezTo>
                    <a:pt x="39147" y="51523"/>
                    <a:pt x="50430" y="39996"/>
                    <a:pt x="50430" y="25757"/>
                  </a:cubicBezTo>
                  <a:cubicBezTo>
                    <a:pt x="50430" y="11528"/>
                    <a:pt x="39147" y="0"/>
                    <a:pt x="25215" y="0"/>
                  </a:cubicBezTo>
                  <a:cubicBezTo>
                    <a:pt x="11283" y="0"/>
                    <a:pt x="0" y="11528"/>
                    <a:pt x="0" y="25757"/>
                  </a:cubicBezTo>
                  <a:close/>
                </a:path>
              </a:pathLst>
            </a:custGeom>
            <a:noFill/>
            <a:ln w="13119" cap="rnd">
              <a:solidFill>
                <a:srgbClr val="C25700"/>
              </a:solidFill>
              <a:prstDash val="solid"/>
              <a:round/>
            </a:ln>
          </p:spPr>
          <p:txBody>
            <a:bodyPr rtlCol="0" anchor="ctr"/>
            <a:lstStyle/>
            <a:p>
              <a:endParaRPr lang="fr-FR"/>
            </a:p>
          </p:txBody>
        </p:sp>
        <p:sp>
          <p:nvSpPr>
            <p:cNvPr id="53" name="Forme libre : forme 52">
              <a:extLst>
                <a:ext uri="{FF2B5EF4-FFF2-40B4-BE49-F238E27FC236}">
                  <a16:creationId xmlns:a16="http://schemas.microsoft.com/office/drawing/2014/main" id="{9AE5E9C3-9710-CFC5-4D79-A23F3A4F543D}"/>
                </a:ext>
              </a:extLst>
            </p:cNvPr>
            <p:cNvSpPr/>
            <p:nvPr/>
          </p:nvSpPr>
          <p:spPr>
            <a:xfrm>
              <a:off x="10922032" y="-2805782"/>
              <a:ext cx="113611" cy="77411"/>
            </a:xfrm>
            <a:custGeom>
              <a:avLst/>
              <a:gdLst>
                <a:gd name="connsiteX0" fmla="*/ 113611 w 113611"/>
                <a:gd name="connsiteY0" fmla="*/ 0 h 77411"/>
                <a:gd name="connsiteX1" fmla="*/ 0 w 113611"/>
                <a:gd name="connsiteY1" fmla="*/ 0 h 77411"/>
                <a:gd name="connsiteX2" fmla="*/ 0 w 113611"/>
                <a:gd name="connsiteY2" fmla="*/ 77411 h 77411"/>
                <a:gd name="connsiteX3" fmla="*/ 100999 w 113611"/>
                <a:gd name="connsiteY3" fmla="*/ 77411 h 77411"/>
                <a:gd name="connsiteX4" fmla="*/ 113611 w 113611"/>
                <a:gd name="connsiteY4" fmla="*/ 64537 h 77411"/>
                <a:gd name="connsiteX5" fmla="*/ 113611 w 113611"/>
                <a:gd name="connsiteY5" fmla="*/ 70 h 77411"/>
                <a:gd name="connsiteX6" fmla="*/ 113611 w 113611"/>
                <a:gd name="connsiteY6" fmla="*/ 0 h 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11" h="77411">
                  <a:moveTo>
                    <a:pt x="113611" y="0"/>
                  </a:moveTo>
                  <a:lnTo>
                    <a:pt x="0" y="0"/>
                  </a:lnTo>
                  <a:lnTo>
                    <a:pt x="0" y="77411"/>
                  </a:lnTo>
                  <a:lnTo>
                    <a:pt x="100999" y="77411"/>
                  </a:lnTo>
                  <a:cubicBezTo>
                    <a:pt x="107970" y="77411"/>
                    <a:pt x="113611" y="71648"/>
                    <a:pt x="113611" y="64537"/>
                  </a:cubicBezTo>
                  <a:lnTo>
                    <a:pt x="113611" y="70"/>
                  </a:lnTo>
                  <a:lnTo>
                    <a:pt x="113611" y="0"/>
                  </a:lnTo>
                  <a:close/>
                </a:path>
              </a:pathLst>
            </a:custGeom>
            <a:noFill/>
            <a:ln w="13119" cap="rnd">
              <a:solidFill>
                <a:srgbClr val="C25700"/>
              </a:solidFill>
              <a:prstDash val="solid"/>
              <a:round/>
            </a:ln>
          </p:spPr>
          <p:txBody>
            <a:bodyPr rtlCol="0" anchor="ctr"/>
            <a:lstStyle/>
            <a:p>
              <a:endParaRPr lang="fr-FR"/>
            </a:p>
          </p:txBody>
        </p:sp>
        <p:sp>
          <p:nvSpPr>
            <p:cNvPr id="54" name="Forme libre : forme 53">
              <a:extLst>
                <a:ext uri="{FF2B5EF4-FFF2-40B4-BE49-F238E27FC236}">
                  <a16:creationId xmlns:a16="http://schemas.microsoft.com/office/drawing/2014/main" id="{1046575F-D0A8-9C3E-C476-9332620DA346}"/>
                </a:ext>
              </a:extLst>
            </p:cNvPr>
            <p:cNvSpPr/>
            <p:nvPr/>
          </p:nvSpPr>
          <p:spPr>
            <a:xfrm>
              <a:off x="10922032" y="-2779955"/>
              <a:ext cx="113611" cy="8746"/>
            </a:xfrm>
            <a:custGeom>
              <a:avLst/>
              <a:gdLst>
                <a:gd name="connsiteX0" fmla="*/ 0 w 113611"/>
                <a:gd name="connsiteY0" fmla="*/ 0 h 8746"/>
                <a:gd name="connsiteX1" fmla="*/ 113611 w 113611"/>
                <a:gd name="connsiteY1" fmla="*/ 0 h 8746"/>
              </a:gdLst>
              <a:ahLst/>
              <a:cxnLst>
                <a:cxn ang="0">
                  <a:pos x="connsiteX0" y="connsiteY0"/>
                </a:cxn>
                <a:cxn ang="0">
                  <a:pos x="connsiteX1" y="connsiteY1"/>
                </a:cxn>
              </a:cxnLst>
              <a:rect l="l" t="t" r="r" b="b"/>
              <a:pathLst>
                <a:path w="113611" h="8746">
                  <a:moveTo>
                    <a:pt x="0" y="0"/>
                  </a:moveTo>
                  <a:lnTo>
                    <a:pt x="113611" y="0"/>
                  </a:lnTo>
                </a:path>
              </a:pathLst>
            </a:custGeom>
            <a:noFill/>
            <a:ln w="13119" cap="rnd">
              <a:solidFill>
                <a:srgbClr val="C25700"/>
              </a:solidFill>
              <a:prstDash val="solid"/>
              <a:round/>
            </a:ln>
          </p:spPr>
          <p:txBody>
            <a:bodyPr rtlCol="0" anchor="ctr"/>
            <a:lstStyle/>
            <a:p>
              <a:endParaRPr lang="fr-FR"/>
            </a:p>
          </p:txBody>
        </p:sp>
        <p:sp>
          <p:nvSpPr>
            <p:cNvPr id="55" name="Forme libre : forme 54">
              <a:extLst>
                <a:ext uri="{FF2B5EF4-FFF2-40B4-BE49-F238E27FC236}">
                  <a16:creationId xmlns:a16="http://schemas.microsoft.com/office/drawing/2014/main" id="{EF33531E-2331-4282-3439-90A47ECB524D}"/>
                </a:ext>
              </a:extLst>
            </p:cNvPr>
            <p:cNvSpPr/>
            <p:nvPr/>
          </p:nvSpPr>
          <p:spPr>
            <a:xfrm>
              <a:off x="10922032" y="-2754128"/>
              <a:ext cx="113611" cy="8746"/>
            </a:xfrm>
            <a:custGeom>
              <a:avLst/>
              <a:gdLst>
                <a:gd name="connsiteX0" fmla="*/ 0 w 113611"/>
                <a:gd name="connsiteY0" fmla="*/ 0 h 8746"/>
                <a:gd name="connsiteX1" fmla="*/ 113611 w 113611"/>
                <a:gd name="connsiteY1" fmla="*/ 0 h 8746"/>
              </a:gdLst>
              <a:ahLst/>
              <a:cxnLst>
                <a:cxn ang="0">
                  <a:pos x="connsiteX0" y="connsiteY0"/>
                </a:cxn>
                <a:cxn ang="0">
                  <a:pos x="connsiteX1" y="connsiteY1"/>
                </a:cxn>
              </a:cxnLst>
              <a:rect l="l" t="t" r="r" b="b"/>
              <a:pathLst>
                <a:path w="113611" h="8746">
                  <a:moveTo>
                    <a:pt x="0" y="0"/>
                  </a:moveTo>
                  <a:lnTo>
                    <a:pt x="113611" y="0"/>
                  </a:lnTo>
                </a:path>
              </a:pathLst>
            </a:custGeom>
            <a:noFill/>
            <a:ln w="13119" cap="rnd">
              <a:solidFill>
                <a:srgbClr val="C25700"/>
              </a:solidFill>
              <a:prstDash val="solid"/>
              <a:round/>
            </a:ln>
          </p:spPr>
          <p:txBody>
            <a:bodyPr rtlCol="0" anchor="ctr"/>
            <a:lstStyle/>
            <a:p>
              <a:endParaRPr lang="fr-FR"/>
            </a:p>
          </p:txBody>
        </p:sp>
        <p:sp>
          <p:nvSpPr>
            <p:cNvPr id="56" name="Forme libre : forme 55">
              <a:extLst>
                <a:ext uri="{FF2B5EF4-FFF2-40B4-BE49-F238E27FC236}">
                  <a16:creationId xmlns:a16="http://schemas.microsoft.com/office/drawing/2014/main" id="{44837847-B965-B43C-F9C8-7A0C9C1A4ED6}"/>
                </a:ext>
              </a:extLst>
            </p:cNvPr>
            <p:cNvSpPr/>
            <p:nvPr/>
          </p:nvSpPr>
          <p:spPr>
            <a:xfrm>
              <a:off x="10922032" y="-3141062"/>
              <a:ext cx="8746" cy="335279"/>
            </a:xfrm>
            <a:custGeom>
              <a:avLst/>
              <a:gdLst>
                <a:gd name="connsiteX0" fmla="*/ 0 w 8746"/>
                <a:gd name="connsiteY0" fmla="*/ 0 h 335279"/>
                <a:gd name="connsiteX1" fmla="*/ 0 w 8746"/>
                <a:gd name="connsiteY1" fmla="*/ 335280 h 335279"/>
              </a:gdLst>
              <a:ahLst/>
              <a:cxnLst>
                <a:cxn ang="0">
                  <a:pos x="connsiteX0" y="connsiteY0"/>
                </a:cxn>
                <a:cxn ang="0">
                  <a:pos x="connsiteX1" y="connsiteY1"/>
                </a:cxn>
              </a:cxnLst>
              <a:rect l="l" t="t" r="r" b="b"/>
              <a:pathLst>
                <a:path w="8746" h="335279">
                  <a:moveTo>
                    <a:pt x="0" y="0"/>
                  </a:moveTo>
                  <a:lnTo>
                    <a:pt x="0" y="335280"/>
                  </a:lnTo>
                </a:path>
              </a:pathLst>
            </a:custGeom>
            <a:noFill/>
            <a:ln w="13119" cap="rnd">
              <a:solidFill>
                <a:srgbClr val="C25700"/>
              </a:solidFill>
              <a:prstDash val="solid"/>
              <a:round/>
            </a:ln>
          </p:spPr>
          <p:txBody>
            <a:bodyPr rtlCol="0" anchor="ctr"/>
            <a:lstStyle/>
            <a:p>
              <a:endParaRPr lang="fr-FR"/>
            </a:p>
          </p:txBody>
        </p:sp>
      </p:grpSp>
      <p:graphicFrame>
        <p:nvGraphicFramePr>
          <p:cNvPr id="57" name="Espace réservé du graphique 16">
            <a:extLst>
              <a:ext uri="{FF2B5EF4-FFF2-40B4-BE49-F238E27FC236}">
                <a16:creationId xmlns:a16="http://schemas.microsoft.com/office/drawing/2014/main" id="{CBC6E0C3-6688-BAD4-0B1B-EDC613878AB4}"/>
              </a:ext>
            </a:extLst>
          </p:cNvPr>
          <p:cNvGraphicFramePr>
            <a:graphicFrameLocks/>
          </p:cNvGraphicFramePr>
          <p:nvPr>
            <p:extLst>
              <p:ext uri="{D42A27DB-BD31-4B8C-83A1-F6EECF244321}">
                <p14:modId xmlns:p14="http://schemas.microsoft.com/office/powerpoint/2010/main" val="1970414547"/>
              </p:ext>
            </p:extLst>
          </p:nvPr>
        </p:nvGraphicFramePr>
        <p:xfrm>
          <a:off x="9510309" y="2156723"/>
          <a:ext cx="1868487" cy="2103437"/>
        </p:xfrm>
        <a:graphic>
          <a:graphicData uri="http://schemas.openxmlformats.org/drawingml/2006/chart">
            <c:chart xmlns:c="http://schemas.openxmlformats.org/drawingml/2006/chart" xmlns:r="http://schemas.openxmlformats.org/officeDocument/2006/relationships" r:id="rId10"/>
          </a:graphicData>
        </a:graphic>
      </p:graphicFrame>
      <p:grpSp>
        <p:nvGrpSpPr>
          <p:cNvPr id="58" name="Graphique 16">
            <a:extLst>
              <a:ext uri="{FF2B5EF4-FFF2-40B4-BE49-F238E27FC236}">
                <a16:creationId xmlns:a16="http://schemas.microsoft.com/office/drawing/2014/main" id="{9EEDC164-8AFF-5B66-FB5A-7AFE23198402}"/>
              </a:ext>
            </a:extLst>
          </p:cNvPr>
          <p:cNvGrpSpPr/>
          <p:nvPr/>
        </p:nvGrpSpPr>
        <p:grpSpPr>
          <a:xfrm>
            <a:off x="10233949" y="4201149"/>
            <a:ext cx="370390" cy="332150"/>
            <a:chOff x="13124358" y="-3123550"/>
            <a:chExt cx="421209" cy="377722"/>
          </a:xfrm>
          <a:noFill/>
        </p:grpSpPr>
        <p:sp>
          <p:nvSpPr>
            <p:cNvPr id="59" name="Forme libre : forme 58">
              <a:extLst>
                <a:ext uri="{FF2B5EF4-FFF2-40B4-BE49-F238E27FC236}">
                  <a16:creationId xmlns:a16="http://schemas.microsoft.com/office/drawing/2014/main" id="{D93F0C2B-9602-8D7D-F70B-3A5CFCB595EB}"/>
                </a:ext>
              </a:extLst>
            </p:cNvPr>
            <p:cNvSpPr/>
            <p:nvPr/>
          </p:nvSpPr>
          <p:spPr>
            <a:xfrm>
              <a:off x="13180507" y="-2898735"/>
              <a:ext cx="308998" cy="152907"/>
            </a:xfrm>
            <a:custGeom>
              <a:avLst/>
              <a:gdLst>
                <a:gd name="connsiteX0" fmla="*/ 0 w 308998"/>
                <a:gd name="connsiteY0" fmla="*/ 0 h 152907"/>
                <a:gd name="connsiteX1" fmla="*/ 0 w 308998"/>
                <a:gd name="connsiteY1" fmla="*/ 152907 h 152907"/>
                <a:gd name="connsiteX2" fmla="*/ 112300 w 308998"/>
                <a:gd name="connsiteY2" fmla="*/ 152907 h 152907"/>
                <a:gd name="connsiteX3" fmla="*/ 112300 w 308998"/>
                <a:gd name="connsiteY3" fmla="*/ 41692 h 152907"/>
                <a:gd name="connsiteX4" fmla="*/ 140462 w 308998"/>
                <a:gd name="connsiteY4" fmla="*/ 13871 h 152907"/>
                <a:gd name="connsiteX5" fmla="*/ 168537 w 308998"/>
                <a:gd name="connsiteY5" fmla="*/ 13871 h 152907"/>
                <a:gd name="connsiteX6" fmla="*/ 196699 w 308998"/>
                <a:gd name="connsiteY6" fmla="*/ 41692 h 152907"/>
                <a:gd name="connsiteX7" fmla="*/ 196699 w 308998"/>
                <a:gd name="connsiteY7" fmla="*/ 152907 h 152907"/>
                <a:gd name="connsiteX8" fmla="*/ 308999 w 308998"/>
                <a:gd name="connsiteY8" fmla="*/ 152907 h 152907"/>
                <a:gd name="connsiteX9" fmla="*/ 308999 w 308998"/>
                <a:gd name="connsiteY9" fmla="*/ 0 h 1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998" h="152907">
                  <a:moveTo>
                    <a:pt x="0" y="0"/>
                  </a:moveTo>
                  <a:lnTo>
                    <a:pt x="0" y="152907"/>
                  </a:lnTo>
                  <a:lnTo>
                    <a:pt x="112300" y="152907"/>
                  </a:lnTo>
                  <a:lnTo>
                    <a:pt x="112300" y="41692"/>
                  </a:lnTo>
                  <a:cubicBezTo>
                    <a:pt x="112300" y="26308"/>
                    <a:pt x="124894" y="13871"/>
                    <a:pt x="140462" y="13871"/>
                  </a:cubicBezTo>
                  <a:lnTo>
                    <a:pt x="168537" y="13871"/>
                  </a:lnTo>
                  <a:cubicBezTo>
                    <a:pt x="184105" y="13871"/>
                    <a:pt x="196699" y="26308"/>
                    <a:pt x="196699" y="41692"/>
                  </a:cubicBezTo>
                  <a:lnTo>
                    <a:pt x="196699" y="152907"/>
                  </a:lnTo>
                  <a:lnTo>
                    <a:pt x="308999" y="152907"/>
                  </a:lnTo>
                  <a:lnTo>
                    <a:pt x="308999" y="0"/>
                  </a:lnTo>
                </a:path>
              </a:pathLst>
            </a:custGeom>
            <a:noFill/>
            <a:ln w="13119" cap="rnd">
              <a:solidFill>
                <a:srgbClr val="C25700"/>
              </a:solidFill>
              <a:prstDash val="solid"/>
              <a:round/>
            </a:ln>
          </p:spPr>
          <p:txBody>
            <a:bodyPr rtlCol="0" anchor="ctr"/>
            <a:lstStyle/>
            <a:p>
              <a:endParaRPr lang="fr-FR"/>
            </a:p>
          </p:txBody>
        </p:sp>
        <p:sp>
          <p:nvSpPr>
            <p:cNvPr id="60" name="Forme libre : forme 59">
              <a:extLst>
                <a:ext uri="{FF2B5EF4-FFF2-40B4-BE49-F238E27FC236}">
                  <a16:creationId xmlns:a16="http://schemas.microsoft.com/office/drawing/2014/main" id="{9ABD2443-6E29-F860-1049-66CEC90F7DA8}"/>
                </a:ext>
              </a:extLst>
            </p:cNvPr>
            <p:cNvSpPr/>
            <p:nvPr/>
          </p:nvSpPr>
          <p:spPr>
            <a:xfrm>
              <a:off x="13124358" y="-3123550"/>
              <a:ext cx="421209" cy="196994"/>
            </a:xfrm>
            <a:custGeom>
              <a:avLst/>
              <a:gdLst>
                <a:gd name="connsiteX0" fmla="*/ 0 w 421209"/>
                <a:gd name="connsiteY0" fmla="*/ 196994 h 196994"/>
                <a:gd name="connsiteX1" fmla="*/ 190663 w 421209"/>
                <a:gd name="connsiteY1" fmla="*/ 8140 h 196994"/>
                <a:gd name="connsiteX2" fmla="*/ 230458 w 421209"/>
                <a:gd name="connsiteY2" fmla="*/ 8140 h 196994"/>
                <a:gd name="connsiteX3" fmla="*/ 421209 w 421209"/>
                <a:gd name="connsiteY3" fmla="*/ 196924 h 196994"/>
              </a:gdLst>
              <a:ahLst/>
              <a:cxnLst>
                <a:cxn ang="0">
                  <a:pos x="connsiteX0" y="connsiteY0"/>
                </a:cxn>
                <a:cxn ang="0">
                  <a:pos x="connsiteX1" y="connsiteY1"/>
                </a:cxn>
                <a:cxn ang="0">
                  <a:pos x="connsiteX2" y="connsiteY2"/>
                </a:cxn>
                <a:cxn ang="0">
                  <a:pos x="connsiteX3" y="connsiteY3"/>
                </a:cxn>
              </a:cxnLst>
              <a:rect l="l" t="t" r="r" b="b"/>
              <a:pathLst>
                <a:path w="421209" h="196994">
                  <a:moveTo>
                    <a:pt x="0" y="196994"/>
                  </a:moveTo>
                  <a:lnTo>
                    <a:pt x="190663" y="8140"/>
                  </a:lnTo>
                  <a:cubicBezTo>
                    <a:pt x="201683" y="-2713"/>
                    <a:pt x="219438" y="-2713"/>
                    <a:pt x="230458" y="8140"/>
                  </a:cubicBezTo>
                  <a:lnTo>
                    <a:pt x="421209" y="196924"/>
                  </a:lnTo>
                </a:path>
              </a:pathLst>
            </a:custGeom>
            <a:noFill/>
            <a:ln w="13119" cap="rnd">
              <a:solidFill>
                <a:srgbClr val="C25700"/>
              </a:solidFill>
              <a:prstDash val="solid"/>
              <a:round/>
            </a:ln>
          </p:spPr>
          <p:txBody>
            <a:bodyPr rtlCol="0" anchor="ctr"/>
            <a:lstStyle/>
            <a:p>
              <a:endParaRPr lang="fr-FR"/>
            </a:p>
          </p:txBody>
        </p:sp>
        <p:sp>
          <p:nvSpPr>
            <p:cNvPr id="61" name="Forme libre : forme 60">
              <a:extLst>
                <a:ext uri="{FF2B5EF4-FFF2-40B4-BE49-F238E27FC236}">
                  <a16:creationId xmlns:a16="http://schemas.microsoft.com/office/drawing/2014/main" id="{D05912E5-7FFB-860D-6678-F2F4CADE4FD6}"/>
                </a:ext>
              </a:extLst>
            </p:cNvPr>
            <p:cNvSpPr/>
            <p:nvPr/>
          </p:nvSpPr>
          <p:spPr>
            <a:xfrm>
              <a:off x="13419188" y="-3079464"/>
              <a:ext cx="70231" cy="97264"/>
            </a:xfrm>
            <a:custGeom>
              <a:avLst/>
              <a:gdLst>
                <a:gd name="connsiteX0" fmla="*/ 0 w 70231"/>
                <a:gd name="connsiteY0" fmla="*/ 27821 h 97264"/>
                <a:gd name="connsiteX1" fmla="*/ 0 w 70231"/>
                <a:gd name="connsiteY1" fmla="*/ 0 h 97264"/>
                <a:gd name="connsiteX2" fmla="*/ 70231 w 70231"/>
                <a:gd name="connsiteY2" fmla="*/ 0 h 97264"/>
                <a:gd name="connsiteX3" fmla="*/ 70231 w 70231"/>
                <a:gd name="connsiteY3" fmla="*/ 97265 h 97264"/>
              </a:gdLst>
              <a:ahLst/>
              <a:cxnLst>
                <a:cxn ang="0">
                  <a:pos x="connsiteX0" y="connsiteY0"/>
                </a:cxn>
                <a:cxn ang="0">
                  <a:pos x="connsiteX1" y="connsiteY1"/>
                </a:cxn>
                <a:cxn ang="0">
                  <a:pos x="connsiteX2" y="connsiteY2"/>
                </a:cxn>
                <a:cxn ang="0">
                  <a:pos x="connsiteX3" y="connsiteY3"/>
                </a:cxn>
              </a:cxnLst>
              <a:rect l="l" t="t" r="r" b="b"/>
              <a:pathLst>
                <a:path w="70231" h="97264">
                  <a:moveTo>
                    <a:pt x="0" y="27821"/>
                  </a:moveTo>
                  <a:lnTo>
                    <a:pt x="0" y="0"/>
                  </a:lnTo>
                  <a:lnTo>
                    <a:pt x="70231" y="0"/>
                  </a:lnTo>
                  <a:lnTo>
                    <a:pt x="70231" y="97265"/>
                  </a:lnTo>
                </a:path>
              </a:pathLst>
            </a:custGeom>
            <a:noFill/>
            <a:ln w="13119" cap="rnd">
              <a:solidFill>
                <a:srgbClr val="C25700"/>
              </a:solidFill>
              <a:prstDash val="solid"/>
              <a:round/>
            </a:ln>
          </p:spPr>
          <p:txBody>
            <a:bodyPr rtlCol="0" anchor="ctr"/>
            <a:lstStyle/>
            <a:p>
              <a:endParaRPr lang="fr-FR"/>
            </a:p>
          </p:txBody>
        </p:sp>
        <p:sp>
          <p:nvSpPr>
            <p:cNvPr id="62" name="Forme libre : forme 61">
              <a:extLst>
                <a:ext uri="{FF2B5EF4-FFF2-40B4-BE49-F238E27FC236}">
                  <a16:creationId xmlns:a16="http://schemas.microsoft.com/office/drawing/2014/main" id="{D878732B-BD26-4593-32D2-7692359A0B8B}"/>
                </a:ext>
              </a:extLst>
            </p:cNvPr>
            <p:cNvSpPr/>
            <p:nvPr/>
          </p:nvSpPr>
          <p:spPr>
            <a:xfrm>
              <a:off x="13139838" y="-2745898"/>
              <a:ext cx="393310" cy="8746"/>
            </a:xfrm>
            <a:custGeom>
              <a:avLst/>
              <a:gdLst>
                <a:gd name="connsiteX0" fmla="*/ 0 w 393310"/>
                <a:gd name="connsiteY0" fmla="*/ 0 h 8746"/>
                <a:gd name="connsiteX1" fmla="*/ 393311 w 393310"/>
                <a:gd name="connsiteY1" fmla="*/ 0 h 8746"/>
              </a:gdLst>
              <a:ahLst/>
              <a:cxnLst>
                <a:cxn ang="0">
                  <a:pos x="connsiteX0" y="connsiteY0"/>
                </a:cxn>
                <a:cxn ang="0">
                  <a:pos x="connsiteX1" y="connsiteY1"/>
                </a:cxn>
              </a:cxnLst>
              <a:rect l="l" t="t" r="r" b="b"/>
              <a:pathLst>
                <a:path w="393310" h="8746">
                  <a:moveTo>
                    <a:pt x="0" y="0"/>
                  </a:moveTo>
                  <a:lnTo>
                    <a:pt x="393311" y="0"/>
                  </a:lnTo>
                </a:path>
              </a:pathLst>
            </a:custGeom>
            <a:noFill/>
            <a:ln w="13119" cap="rnd">
              <a:solidFill>
                <a:srgbClr val="C25700"/>
              </a:solidFill>
              <a:prstDash val="solid"/>
              <a:round/>
            </a:ln>
          </p:spPr>
          <p:txBody>
            <a:bodyPr rtlCol="0" anchor="ctr"/>
            <a:lstStyle/>
            <a:p>
              <a:endParaRPr lang="fr-FR"/>
            </a:p>
          </p:txBody>
        </p:sp>
      </p:grpSp>
      <p:sp>
        <p:nvSpPr>
          <p:cNvPr id="63" name="Espace réservé du texte 7">
            <a:extLst>
              <a:ext uri="{FF2B5EF4-FFF2-40B4-BE49-F238E27FC236}">
                <a16:creationId xmlns:a16="http://schemas.microsoft.com/office/drawing/2014/main" id="{8A997EAF-092D-6123-15B7-46EC6DD2F6A0}"/>
              </a:ext>
            </a:extLst>
          </p:cNvPr>
          <p:cNvSpPr txBox="1">
            <a:spLocks/>
          </p:cNvSpPr>
          <p:nvPr/>
        </p:nvSpPr>
        <p:spPr>
          <a:xfrm>
            <a:off x="951619"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+ 28 points</a:t>
            </a:r>
          </a:p>
        </p:txBody>
      </p:sp>
      <p:sp>
        <p:nvSpPr>
          <p:cNvPr id="64" name="Espace réservé du texte 7">
            <a:extLst>
              <a:ext uri="{FF2B5EF4-FFF2-40B4-BE49-F238E27FC236}">
                <a16:creationId xmlns:a16="http://schemas.microsoft.com/office/drawing/2014/main" id="{686E6ABE-5481-B972-F0A2-A2597C9AB369}"/>
              </a:ext>
            </a:extLst>
          </p:cNvPr>
          <p:cNvSpPr txBox="1">
            <a:spLocks/>
          </p:cNvSpPr>
          <p:nvPr/>
        </p:nvSpPr>
        <p:spPr>
          <a:xfrm>
            <a:off x="3137596"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+ 28 points</a:t>
            </a:r>
          </a:p>
        </p:txBody>
      </p:sp>
      <p:sp>
        <p:nvSpPr>
          <p:cNvPr id="65" name="Espace réservé du texte 7">
            <a:extLst>
              <a:ext uri="{FF2B5EF4-FFF2-40B4-BE49-F238E27FC236}">
                <a16:creationId xmlns:a16="http://schemas.microsoft.com/office/drawing/2014/main" id="{E9BD618E-4385-9C48-02F2-3F7024A9EE12}"/>
              </a:ext>
            </a:extLst>
          </p:cNvPr>
          <p:cNvSpPr txBox="1">
            <a:spLocks/>
          </p:cNvSpPr>
          <p:nvPr/>
        </p:nvSpPr>
        <p:spPr>
          <a:xfrm>
            <a:off x="5296050"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+ 17 points</a:t>
            </a:r>
          </a:p>
        </p:txBody>
      </p:sp>
      <p:sp>
        <p:nvSpPr>
          <p:cNvPr id="66" name="Espace réservé du texte 7">
            <a:extLst>
              <a:ext uri="{FF2B5EF4-FFF2-40B4-BE49-F238E27FC236}">
                <a16:creationId xmlns:a16="http://schemas.microsoft.com/office/drawing/2014/main" id="{4182DCBC-0A5A-EAD5-1506-1E2BAEAB663F}"/>
              </a:ext>
            </a:extLst>
          </p:cNvPr>
          <p:cNvSpPr txBox="1">
            <a:spLocks/>
          </p:cNvSpPr>
          <p:nvPr/>
        </p:nvSpPr>
        <p:spPr>
          <a:xfrm>
            <a:off x="7500352"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+ 13 points</a:t>
            </a:r>
          </a:p>
        </p:txBody>
      </p:sp>
      <p:sp>
        <p:nvSpPr>
          <p:cNvPr id="67" name="Espace réservé du texte 7">
            <a:extLst>
              <a:ext uri="{FF2B5EF4-FFF2-40B4-BE49-F238E27FC236}">
                <a16:creationId xmlns:a16="http://schemas.microsoft.com/office/drawing/2014/main" id="{5C5D11D5-CDD6-99EB-6947-4123C90FB7AC}"/>
              </a:ext>
            </a:extLst>
          </p:cNvPr>
          <p:cNvSpPr txBox="1">
            <a:spLocks/>
          </p:cNvSpPr>
          <p:nvPr/>
        </p:nvSpPr>
        <p:spPr>
          <a:xfrm>
            <a:off x="9662876" y="3111491"/>
            <a:ext cx="1596202" cy="1938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200" kern="1200">
                <a:solidFill>
                  <a:srgbClr val="9E2836"/>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solidFill>
                  <a:schemeClr val="accent4"/>
                </a:solidFill>
              </a:rPr>
              <a:t>+ 14 points</a:t>
            </a:r>
          </a:p>
        </p:txBody>
      </p:sp>
      <p:sp>
        <p:nvSpPr>
          <p:cNvPr id="68" name="Espace réservé du texte 7">
            <a:extLst>
              <a:ext uri="{FF2B5EF4-FFF2-40B4-BE49-F238E27FC236}">
                <a16:creationId xmlns:a16="http://schemas.microsoft.com/office/drawing/2014/main" id="{D35D6F08-4997-F553-D182-76CC85468640}"/>
              </a:ext>
            </a:extLst>
          </p:cNvPr>
          <p:cNvSpPr txBox="1">
            <a:spLocks/>
          </p:cNvSpPr>
          <p:nvPr/>
        </p:nvSpPr>
        <p:spPr>
          <a:xfrm>
            <a:off x="695324" y="5416905"/>
            <a:ext cx="8755301" cy="2215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600"/>
              </a:spcBef>
              <a:spcAft>
                <a:spcPts val="600"/>
              </a:spcAft>
              <a:buClr>
                <a:schemeClr val="tx1"/>
              </a:buClr>
              <a:buFont typeface="Arial" panose="020B0604020202020204" pitchFamily="34" charset="0"/>
              <a:buNone/>
              <a:defRPr sz="1050" kern="1200">
                <a:solidFill>
                  <a:schemeClr val="accent4"/>
                </a:solidFill>
                <a:latin typeface="Arial" panose="020B0604020202020204" pitchFamily="34" charset="0"/>
                <a:ea typeface="+mn-ea"/>
                <a:cs typeface="Arial" panose="020B0604020202020204" pitchFamily="34" charset="0"/>
              </a:defRPr>
            </a:lvl1pPr>
            <a:lvl2pPr marL="182880" indent="0" algn="l" defTabSz="914400" rtl="0" eaLnBrk="1" latinLnBrk="0" hangingPunct="1">
              <a:lnSpc>
                <a:spcPct val="100000"/>
              </a:lnSpc>
              <a:spcBef>
                <a:spcPts val="600"/>
              </a:spcBef>
              <a:spcAft>
                <a:spcPts val="600"/>
              </a:spcAft>
              <a:buClr>
                <a:schemeClr val="tx1"/>
              </a:buClr>
              <a:buFont typeface="Apple Symbols" panose="02000000000000000000" pitchFamily="2" charset="-79"/>
              <a:buNone/>
              <a:defRPr sz="14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1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600" dirty="0">
                <a:solidFill>
                  <a:schemeClr val="tx1"/>
                </a:solidFill>
              </a:rPr>
              <a:t>Prévisions nettes d’emploi – T2 2024 par rapport à T1 2024</a:t>
            </a:r>
          </a:p>
        </p:txBody>
      </p:sp>
      <p:graphicFrame>
        <p:nvGraphicFramePr>
          <p:cNvPr id="3" name="Espace réservé du graphique 16">
            <a:extLst>
              <a:ext uri="{FF2B5EF4-FFF2-40B4-BE49-F238E27FC236}">
                <a16:creationId xmlns:a16="http://schemas.microsoft.com/office/drawing/2014/main" id="{8B5EC2D7-ADAC-2151-CC97-B642BA61EFC9}"/>
              </a:ext>
            </a:extLst>
          </p:cNvPr>
          <p:cNvGraphicFramePr>
            <a:graphicFrameLocks/>
          </p:cNvGraphicFramePr>
          <p:nvPr>
            <p:extLst>
              <p:ext uri="{D42A27DB-BD31-4B8C-83A1-F6EECF244321}">
                <p14:modId xmlns:p14="http://schemas.microsoft.com/office/powerpoint/2010/main" val="304602978"/>
              </p:ext>
            </p:extLst>
          </p:nvPr>
        </p:nvGraphicFramePr>
        <p:xfrm>
          <a:off x="5180083" y="2156721"/>
          <a:ext cx="1868487" cy="199455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 name="Espace réservé du graphique 16">
            <a:extLst>
              <a:ext uri="{FF2B5EF4-FFF2-40B4-BE49-F238E27FC236}">
                <a16:creationId xmlns:a16="http://schemas.microsoft.com/office/drawing/2014/main" id="{0D458C3D-AEF8-FC68-9F02-39ECA62A82DC}"/>
              </a:ext>
            </a:extLst>
          </p:cNvPr>
          <p:cNvGraphicFramePr>
            <a:graphicFrameLocks/>
          </p:cNvGraphicFramePr>
          <p:nvPr>
            <p:extLst>
              <p:ext uri="{D42A27DB-BD31-4B8C-83A1-F6EECF244321}">
                <p14:modId xmlns:p14="http://schemas.microsoft.com/office/powerpoint/2010/main" val="2385421656"/>
              </p:ext>
            </p:extLst>
          </p:nvPr>
        </p:nvGraphicFramePr>
        <p:xfrm>
          <a:off x="815335" y="2156723"/>
          <a:ext cx="1868487" cy="1932373"/>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310145144"/>
      </p:ext>
    </p:extLst>
  </p:cSld>
  <p:clrMapOvr>
    <a:masterClrMapping/>
  </p:clrMapOvr>
</p:sld>
</file>

<file path=ppt/theme/theme1.xml><?xml version="1.0" encoding="utf-8"?>
<a:theme xmlns:a="http://schemas.openxmlformats.org/drawingml/2006/main" name="Blue-Green Slides">
  <a:themeElements>
    <a:clrScheme name="MPG Refresh">
      <a:dk1>
        <a:srgbClr val="282A32"/>
      </a:dk1>
      <a:lt1>
        <a:srgbClr val="FFFFFF"/>
      </a:lt1>
      <a:dk2>
        <a:srgbClr val="9393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386097"/>
      </a:folHlink>
    </a:clrScheme>
    <a:fontScheme name="Personnalisé 9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EE5"/>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D20322E0F3F74689BDC45BF99EE29A" ma:contentTypeVersion="21" ma:contentTypeDescription="Crée un document." ma:contentTypeScope="" ma:versionID="de88ecd546881e67243a3dd2d3c777c2">
  <xsd:schema xmlns:xsd="http://www.w3.org/2001/XMLSchema" xmlns:xs="http://www.w3.org/2001/XMLSchema" xmlns:p="http://schemas.microsoft.com/office/2006/metadata/properties" xmlns:ns2="328aa868-64a3-4014-aded-6bf30f913d3a" xmlns:ns3="9337eb03-8649-47b7-9bdf-f99dff9172b1" targetNamespace="http://schemas.microsoft.com/office/2006/metadata/properties" ma:root="true" ma:fieldsID="ad32be19ea27f4e161a573d4ce8ade46" ns2:_="" ns3:_="">
    <xsd:import namespace="328aa868-64a3-4014-aded-6bf30f913d3a"/>
    <xsd:import namespace="9337eb03-8649-47b7-9bdf-f99dff9172b1"/>
    <xsd:element name="properties">
      <xsd:complexType>
        <xsd:sequence>
          <xsd:element name="documentManagement">
            <xsd:complexType>
              <xsd:all>
                <xsd:element ref="ns2:Commentaires" minOccurs="0"/>
                <xsd:element ref="ns3:SharedWithUsers" minOccurs="0"/>
                <xsd:element ref="ns3:SharingHintHash"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aa868-64a3-4014-aded-6bf30f913d3a" elementFormDefault="qualified">
    <xsd:import namespace="http://schemas.microsoft.com/office/2006/documentManagement/types"/>
    <xsd:import namespace="http://schemas.microsoft.com/office/infopath/2007/PartnerControls"/>
    <xsd:element name="Commentaires" ma:index="8" nillable="true" ma:displayName="Commentaires" ma:internalName="Commentaires">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État de validation" ma:internalName="_x00c9_tat_x0020_de_x0020_validation">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32d896ab-0726-4e80-83ca-7b2d0724c2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37eb03-8649-47b7-9bdf-f99dff9172b1" elementFormDefault="qualified">
    <xsd:import namespace="http://schemas.microsoft.com/office/2006/documentManagement/types"/>
    <xsd:import namespace="http://schemas.microsoft.com/office/infopath/2007/PartnerControls"/>
    <xsd:element name="SharedWithUsers" ma:index="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Partage du hachage d’indicateur" ma:internalName="SharingHintHash" ma:readOnly="true">
      <xsd:simpleType>
        <xsd:restriction base="dms:Text"/>
      </xsd:simpleType>
    </xsd:element>
    <xsd:element name="SharedWithDetails" ma:index="11" nillable="true" ma:displayName="Partagé avec détails" ma:description="" ma:internalName="SharedWithDetails" ma:readOnly="true">
      <xsd:simpleType>
        <xsd:restriction base="dms:Note">
          <xsd:maxLength value="255"/>
        </xsd:restriction>
      </xsd:simpleType>
    </xsd:element>
    <xsd:element name="TaxCatchAll" ma:index="26" nillable="true" ma:displayName="Taxonomy Catch All Column" ma:hidden="true" ma:list="{084063d8-8892-4f91-9aca-fa3aa0b3d90f}" ma:internalName="TaxCatchAll" ma:showField="CatchAllData" ma:web="9337eb03-8649-47b7-9bdf-f99dff917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8aa868-64a3-4014-aded-6bf30f913d3a">
      <Terms xmlns="http://schemas.microsoft.com/office/infopath/2007/PartnerControls"/>
    </lcf76f155ced4ddcb4097134ff3c332f>
    <TaxCatchAll xmlns="9337eb03-8649-47b7-9bdf-f99dff9172b1" xsi:nil="true"/>
    <SharedWithUsers xmlns="9337eb03-8649-47b7-9bdf-f99dff9172b1">
      <UserInfo>
        <DisplayName>Limited Access System Group For Web ea25bd1d-00c2-414f-87cb-7d1c0353cf60</DisplayName>
        <AccountId>19</AccountId>
        <AccountType/>
      </UserInfo>
      <UserInfo>
        <DisplayName>MPG Global Insights Owners</DisplayName>
        <AccountId>6</AccountId>
        <AccountType/>
      </UserInfo>
      <UserInfo>
        <DisplayName>Jessica Odenbach</DisplayName>
        <AccountId>22</AccountId>
        <AccountType/>
      </UserInfo>
      <UserInfo>
        <DisplayName>Tina Robertson</DisplayName>
        <AccountId>23</AccountId>
        <AccountType/>
      </UserInfo>
      <UserInfo>
        <DisplayName>Rebecca Croucher</DisplayName>
        <AccountId>24</AccountId>
        <AccountType/>
      </UserInfo>
      <UserInfo>
        <DisplayName>Christina Roth</DisplayName>
        <AccountId>16</AccountId>
        <AccountType/>
      </UserInfo>
      <UserInfo>
        <DisplayName>Lauren Spude</DisplayName>
        <AccountId>38</AccountId>
        <AccountType/>
      </UserInfo>
      <UserInfo>
        <DisplayName>SharingLinks.084ee9f0-5546-4d3b-8aa6-6e45c1ccae97.OrganizationView.d8922720-4f7b-429e-9731-28c56cfde583</DisplayName>
        <AccountId>200</AccountId>
        <AccountType/>
      </UserInfo>
      <UserInfo>
        <DisplayName>Sheila Leyne</DisplayName>
        <AccountId>27</AccountId>
        <AccountType/>
      </UserInfo>
      <UserInfo>
        <DisplayName>Emma Almond</DisplayName>
        <AccountId>32</AccountId>
        <AccountType/>
      </UserInfo>
      <UserInfo>
        <DisplayName>John Julitz</DisplayName>
        <AccountId>29</AccountId>
        <AccountType/>
      </UserInfo>
      <UserInfo>
        <DisplayName>Brittany Stanley</DisplayName>
        <AccountId>20</AccountId>
        <AccountType/>
      </UserInfo>
    </SharedWithUsers>
    <Commentaires xmlns="328aa868-64a3-4014-aded-6bf30f913d3a" xsi:nil="true"/>
    <_Flow_SignoffStatus xmlns="328aa868-64a3-4014-aded-6bf30f913d3a" xsi:nil="true"/>
  </documentManagement>
</p:properties>
</file>

<file path=customXml/itemProps1.xml><?xml version="1.0" encoding="utf-8"?>
<ds:datastoreItem xmlns:ds="http://schemas.openxmlformats.org/officeDocument/2006/customXml" ds:itemID="{7C71458B-780A-47B4-9B84-ED23E27A0340}">
  <ds:schemaRefs>
    <ds:schemaRef ds:uri="http://schemas.microsoft.com/sharepoint/v3/contenttype/forms"/>
  </ds:schemaRefs>
</ds:datastoreItem>
</file>

<file path=customXml/itemProps2.xml><?xml version="1.0" encoding="utf-8"?>
<ds:datastoreItem xmlns:ds="http://schemas.openxmlformats.org/officeDocument/2006/customXml" ds:itemID="{B88AB776-E1B5-4DA2-887C-3A09DA1066E3}">
  <ds:schemaRefs>
    <ds:schemaRef ds:uri="328aa868-64a3-4014-aded-6bf30f913d3a"/>
    <ds:schemaRef ds:uri="9337eb03-8649-47b7-9bdf-f99dff917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3C223F-A017-4843-987E-D470BE4A351D}">
  <ds:schemaRefs>
    <ds:schemaRef ds:uri="22074d06-3db6-46a2-8215-0097f15ac22c"/>
    <ds:schemaRef ds:uri="328aa868-64a3-4014-aded-6bf30f913d3a"/>
    <ds:schemaRef ds:uri="53bee22d-e9f5-4e5d-8c3d-646e95926b3b"/>
    <ds:schemaRef ds:uri="59894ff7-9788-4e43-9b2a-e0621a3dd4ec"/>
    <ds:schemaRef ds:uri="61b4e583-f6a1-4520-bcd3-778104bf8684"/>
    <ds:schemaRef ds:uri="705456ae-e4ba-4c5b-8b9b-1f64384cabe4"/>
    <ds:schemaRef ds:uri="9337eb03-8649-47b7-9bdf-f99dff9172b1"/>
    <ds:schemaRef ds:uri="ea25bd1d-00c2-414f-87cb-7d1c0353cf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4135</TotalTime>
  <Words>1201</Words>
  <Application>Microsoft Office PowerPoint</Application>
  <PresentationFormat>Grand écran</PresentationFormat>
  <Paragraphs>304</Paragraphs>
  <Slides>18</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Apple Symbols</vt:lpstr>
      <vt:lpstr>Arial</vt:lpstr>
      <vt:lpstr>Calibri</vt:lpstr>
      <vt:lpstr>Noto Sans Symbols</vt:lpstr>
      <vt:lpstr>System Font Regular</vt:lpstr>
      <vt:lpstr>Blue-Green Slides</vt:lpstr>
      <vt:lpstr>Des intentions d'embauche annoncées en légère hausse pour le début de l’année 2024</vt:lpstr>
      <vt:lpstr>Présentation PowerPoint</vt:lpstr>
      <vt:lpstr>Présentation PowerPoint</vt:lpstr>
      <vt:lpstr>Les perspectives de l'emploi en France au deuxième trimestre 2024 </vt:lpstr>
      <vt:lpstr>34 % des entreprises prévoient d'embaucher au deuxième trimestre 2024</vt:lpstr>
      <vt:lpstr>Un marché du travail qui reste dynamique et présente une légère hausse</vt:lpstr>
      <vt:lpstr>Les secteurs des Transport, Logistique et Automobile et de la Santé et des Sciences de la Vie enregistrent les plus fortes prévisions nettes d’emploi</vt:lpstr>
      <vt:lpstr>Une émulation qui se fait de plus en plus sentir à l’approche des Jeux Olympiques de Paris 2024</vt:lpstr>
      <vt:lpstr>Les grandes et très grandes entreprises sont  les plus optimistes</vt:lpstr>
      <vt:lpstr>Des perspectives qui s'améliorent  pour les entreprises moyennes, petites et très petites</vt:lpstr>
      <vt:lpstr>Les prévisions nettes d’emploi par région</vt:lpstr>
      <vt:lpstr>Présentation PowerPoint</vt:lpstr>
      <vt:lpstr>Présentation PowerPoint</vt:lpstr>
      <vt:lpstr>Présentation PowerPoint</vt:lpstr>
      <vt:lpstr>Présentation PowerPoint</vt:lpstr>
      <vt:lpstr>Présentation PowerPoint</vt:lpstr>
      <vt:lpstr>Méthodologie de l’étude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Spude, Lauren</dc:creator>
  <cp:lastModifiedBy>De Lencquesaing, Constance</cp:lastModifiedBy>
  <cp:revision>151</cp:revision>
  <dcterms:created xsi:type="dcterms:W3CDTF">2022-09-19T18:59:25Z</dcterms:created>
  <dcterms:modified xsi:type="dcterms:W3CDTF">2024-03-11T15:26:46Z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0x01010026D20322E0F3F74689BDC45BF99EE29A</vt:lpwstr>
  </property>
  <property fmtid="{D5CDD505-2E9C-101B-9397-08002B2CF9AE}" pid="3" name="MediaServiceImageTags">
    <vt:lpwstr/>
  </property>
  <property fmtid="{D5CDD505-2E9C-101B-9397-08002B2CF9AE}" pid="4" name="Order">
    <vt:lpwstr>347100.000000000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